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hold up ONE printed playing card - the "Defense Boost 100" equip card from the Nexa Warriors demo. Say nothing for 3 seconds.]</a:t>
            </a:r>
          </a:p>
          <a:p/>
          <a:p>
            <a:r>
              <a:t>HOOK: "Someone earned this card. Tonight's question is simple: who owns it - the player, or the game?" [PAUSE]</a:t>
            </a:r>
          </a:p>
          <a:p/>
          <a:p>
            <a:r>
              <a:t>- Introduce yourself: jQrgen, Bitcoin Unlimited, working on the Nexa blockchain. [Optional: your connection to the [Organizer] - add if relevant.]</a:t>
            </a:r>
          </a:p>
          <a:p>
            <a:r>
              <a:t>- One-sentence pitch: a 48-hour game jam where students at [Organizer] build games whose items belong to the players and can leave the game.</a:t>
            </a:r>
          </a:p>
          <a:p>
            <a:r>
              <a:t>- This card is our running example. It shows up on almost every slide: locked in a game, then in a wallet, then in a brand-new game built at the jam.</a:t>
            </a:r>
          </a:p>
          <a:p>
            <a:r>
              <a:t>- Pink text = a placeholder we still need to fill in together (Organizer, date, venue, budget).</a:t>
            </a:r>
          </a:p>
          <a:p/>
          <a:p>
            <a:r>
              <a:t>The 'Based on' line on the slide credits the source video; the last slide repeats it with a QR code.</a:t>
            </a:r>
          </a:p>
          <a:p>
            <a:r>
              <a:t>Source for the whole deck: "Moving Beyond Centralized Gaming using the Nexa Blockchain: with Steven van den Meiracker", Nexa YouTube channel, uploaded 10 Jul 2026 (https://www.youtube.com/watch?v=NHAPE0JRhCM). Webinar hosted by Danielle at EvolvH3R. The card "Defense Boost 100" appears in the demo at 00:29:25.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put the printed card behind your back / in a closed box. "Right now, this card lives here - on somebody else's server."]</a:t>
            </a:r>
          </a:p>
          <a:p/>
          <a:p>
            <a:r>
              <a:t>- Steven van den Meiracker (Senior Development Consultant &amp; Solution Architect, Bitcoin Unlimited) opens with ownership: "you're really renting your games. You're not really owning them." On Steam you buy "a license to play the game and that license can be revoked" [01:35].</a:t>
            </a:r>
          </a:p>
          <a:p>
            <a:r>
              <a:t>- His own anecdote: he bought a Switch 2 game and the physical card was "just the license key" [01:35-02:06].</a:t>
            </a:r>
          </a:p>
          <a:p>
            <a:r>
              <a:t>- The reward problem: the sword you upgraded "through hours and hours of effort", the Pokemon you caught - "all exist within the game on closed infrastructure" [08:17-08:47].</a:t>
            </a:r>
          </a:p>
          <a:p>
            <a:r>
              <a:t>- Game assets "live on the server of the game"; developers and publishers "can modify or remove those assets, can discontinue an asset... without the players even really knowing about it" [18:04-18:35].</a:t>
            </a:r>
          </a:p>
          <a:p>
            <a:r>
              <a:t>- Ask the room: "Who here has lost items when a game shut down or banned an account?" [WAIT for hands.]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lower your voice. This slide builds trust with a sceptical student audience.]</a:t>
            </a:r>
          </a:p>
          <a:p/>
          <a:p>
            <a:r>
              <a:t>- The talk is explicitly NOT "blockchain fixes gaming": "it's not really going to revolutionize gaming. You can't just bolt blockchain onto something" [01:04]. Studios "are thriving", and there is a healthy modding ecosystem - he mentions Cities: Skylines mods that get promoted and become officially supported [02:36].</a:t>
            </a:r>
          </a:p>
          <a:p>
            <a:r>
              <a:t>- The method: "look at a problem and look at the benefits of what blockchain can bring and then determine how that best solves a specific problem or unlocks something new" [03:06-03:37].</a:t>
            </a:r>
          </a:p>
          <a:p>
            <a:r>
              <a:t>- He repeats this in Q&amp;A: "It has to make things better. It has to make it easier... more cost-effective" [42:56].</a:t>
            </a:r>
          </a:p>
          <a:p>
            <a:r>
              <a:t>- The host notes the Web2 gaming community was hostile to crypto ("scams") [40:52-41:23]. Say it out loud: "If you're sceptical - good. That's the attitude we want at the jam."</a:t>
            </a:r>
          </a:p>
          <a:p>
            <a:r>
              <a:t>- This becomes the jam's first judging criterion (slide 12).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take the card out from behind your back and hold it up high. "This is the moment it becomes yours."]</a:t>
            </a:r>
          </a:p>
          <a:p/>
          <a:p>
            <a:r>
              <a:t>- The three pillars as the talk lists them: distributed (the Nexa network "runs on hundreds of nodes around the world" - no single point of failure) [03:37-04:07]; trustless ("two complete strangers on opposite sides of the world can interact in a transaction" without a middleman) [04:38-05:09]; immutable ("once something is written... it cannot be changed and it can be proven that it has not changed") [05:09].</a:t>
            </a:r>
          </a:p>
          <a:p>
            <a:r>
              <a:t>- Put together: "the blockchain really is a language of ownership" - Steven credits the phrase to Andrew Stone, BU's head developer [06:12].</a:t>
            </a:r>
          </a:p>
          <a:p>
            <a:r>
              <a:t>- For games: minted on-chain assets "actually live in your wallet. They don't live inside the game. They're accessed by the game. They're used by the game. They're issued by the game" [19:37].</a:t>
            </a:r>
          </a:p>
          <a:p>
            <a:r>
              <a:t>- Note: in-game economies are not new (Second Life, EVE Online, WoW auction house) [16:31-17:34]. Putting them on a chain alone "is not adding anything new" [17:34]. That's the setup for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walk the card physically from one side of the stage to the other while you talk - out of the "game" corner, into your pocket (the wallet), then hand it to a volunteer in the front row: "and now it's in HER game."]</a:t>
            </a:r>
          </a:p>
          <a:p/>
          <a:p>
            <a:r>
              <a:t>- Steven: putting achievements on chain "is a pretty easy step. There's not really anything different in that" [09:19]. The new idea is to couple it with a "true ownership license... You truly do own this asset both in the game and outside the game" [09:19-09:50].</a:t>
            </a:r>
          </a:p>
          <a:p>
            <a:r>
              <a:t>- With that licence, you "could actually build that entirely outside the game without requiring the permission of the gaming developer" - an add-on game, a battling arena, a different trading model, a swap mechanism [19:37-20:07].</a:t>
            </a:r>
          </a:p>
          <a:p>
            <a:r>
              <a:t>- "Assets flow out from a game and assets flow in from other games or other experiences if the developer wants to support those assets" [20:39]. People "can build tournaments around it, other trading tools, companion apps, all without asking permission" [21:10].</a:t>
            </a:r>
          </a:p>
          <a:p>
            <a:r>
              <a:t>- Cross-game example: a Nexa Warriors card "could be supported in a mod that a community member builds in a whole other experience", e.g. a champion tournament game [21:10-21:42].</a:t>
            </a:r>
          </a:p>
          <a:p>
            <a:r>
              <a:t>- Why a studio would want this: popular assets outside the game create "more demand for those assets... the only way you can get them is back in that original game" [21:42-22:13].</a:t>
            </a:r>
          </a:p>
          <a:p>
            <a:r>
              <a:t>- His own caveat: "will it be a successful model? Only time will tell... you have to give it a go" [22:44]. =&gt; A game jam is exactly "giving it a go", 20 times in one weekend.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if you can, show the 1-minute demo clip from the video (00:26:20 onwards), or the marketplace on your laptop. Otherwise just point at the card: "this is one of the 165."]</a:t>
            </a:r>
          </a:p>
          <a:p/>
          <a:p>
            <a:r>
              <a:t>- Nexa Warriors: a turn-based electronic trading card game "built natively on the Nexa network" [23:14-23:44]. 165 cards, every card minted as an NFT; six rarity tiers "enforced at the minting level"; cards come from starter decks, booster packs, the open market and gameplay rewards [23:14-24:16].</a:t>
            </a:r>
          </a:p>
          <a:p>
            <a:r>
              <a:t>- Tokens: you earn "shards" and burn a lower-tier card plus shards to produce a higher-tier card [24:47].</a:t>
            </a:r>
          </a:p>
          <a:p>
            <a:r>
              <a:t>- Smart contracts: in a two-player game your cards are locked into a contract and "the winner gets one of the opponent cards"; of your 32 cards you can lock 8 out of risk [24:47-25:49].</a:t>
            </a:r>
          </a:p>
          <a:p>
            <a:r>
              <a:t>- Wally Wallet identity: "you scan the game with your wallet", and the game "is validating on chain that I do own those assets" [24:16, 28:54-29:25].</a:t>
            </a:r>
          </a:p>
          <a:p>
            <a:r>
              <a:t>- Demo moment: Steven lists a duplicate "Defense Boost 100" for 100,000 NEX as a signed partial transaction - on testnet, no real value [29:25-29:57]. That's our running-example card.</a:t>
            </a:r>
          </a:p>
          <a:p>
            <a:r>
              <a:t>- Proceeds from packs and decks go to Bitcoin Unlimited, a not-for-profit, to fund development [25:49].</a:t>
            </a:r>
          </a:p>
          <a:p>
            <a:r>
              <a:t>- Status (be honest): "This is all currently only on our test net... These will be brought across to mainnet when we officially launch" [26:50]. Public testnet play not encouraged yet [31:34-32:06]. Launch "definitely this year... hopefully within a few months" [47:32]. The Nexa forum June 2026 dev update: "the date is not set yet" (forum.nexa.org/t/1721); the August 2026 update still lists Nexa Warriors as "on the way" (forum.nexa.org/t/1751).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slow down, one block at a time. Then read the theme like a movie title.]</a:t>
            </a:r>
          </a:p>
          <a:p/>
          <a:p>
            <a:r>
              <a:t>- The talk does not mention a game jam, students or any specific organizer - this is our proposal, built on the talk's central idea (assets that "flow out from a game" [20:39]) and its own conclusion that you "have to give it a go" [22:44].</a:t>
            </a:r>
          </a:p>
          <a:p>
            <a:r>
              <a:t>- 48 hours is the classic game-jam length; the exact format, team size [2-4 TBD] and number of teams [N TBD] are for us to agree with the [Organizer] (university, student association, etc.).</a:t>
            </a:r>
          </a:p>
          <a:p>
            <a:r>
              <a:t>- Theme is deliberately one line. Teams may build: a new game that uses on-chain items; an add-on (arena, tournament, trading tool, companion app) - the exact examples Steven lists [19:37-21:10].</a:t>
            </a:r>
          </a:p>
          <a:p>
            <a:r>
              <a:t>- Optional bonus track [only if BU confirms assets/testnet access]: build something that accepts Nexa Warriors cards, like the "champion tournament game" he describes [21:10-21:42].</a:t>
            </a:r>
          </a:p>
          <a:p>
            <a:r>
              <a:t>- The card on the slide is now green: at the jam, it gets a second life in a new game.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tap the card once per row - "fees: this card costs nothing to move. Tokens: ..." etc.]</a:t>
            </a:r>
          </a:p>
          <a:p/>
          <a:p>
            <a:r>
              <a:t>- Nexa as Steven describes it: "Bitcoin version three" - same UTXO model and tokenomics as Bitcoin, proof-of-work, fair launch, halvings; he claims "60,000 transactions a second plus compared to seven" and "near zero fees" [14:25-14:56]. (Throughput figure is the speaker's claim - I have not re-verified it for this deck; say "designed for" rather than "does".)</a:t>
            </a:r>
          </a:p>
          <a:p>
            <a:r>
              <a:t>- Fees "a fraction of a fraction of a cent"; native tokens that are "part of consensus" and transacted the same way as the core currency; "programmable with smart contracts" [15:29-15:59].</a:t>
            </a:r>
          </a:p>
          <a:p>
            <a:r>
              <a:t>- Open-outcry partial transactions: "I have A and I'd like B... someone at some point could pick that up... and execute the transaction" [15:59-16:31] - Steven used exactly this to list his card for sale [29:25-29:57]. Perfect for a jam team building a trading tool.</a:t>
            </a:r>
          </a:p>
          <a:p>
            <a:r>
              <a:t>- Wally Wallet identity: scanning a QR code logs you into the game and shares your assets [24:16, 28:24-28:54].</a:t>
            </a:r>
          </a:p>
          <a:p>
            <a:r>
              <a:t>- Why it matters for a jam: players in a 48h demo won't wait for or pay high fees; cheap, fast transactions make on-chain game actions practical.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hold up your phone with Wally Wallet open - "every player at the jam leaves with this on their phone."]</a:t>
            </a:r>
          </a:p>
          <a:p/>
          <a:p>
            <a:r>
              <a:t>- Build On Nexa (BON): Steven: "how to mint NFTs, how to create tokens, how to interact with Wally wallet, all of that material is becoming available in our... build on Nexa program" [39:21-39:51] (auto-captions say "bond"). BON launched publicly Oct 2025 at build.nexa.org with TypeScript/JavaScript and Kotlin support; BU also runs BONFires workshops and BONQuests developer challenges (Nexa forum posts 1587 and 1650; nexa.org/build lists libnexa-ts, NexScript and more). BONQuests may be a natural umbrella for the jam - [confirm with BU].</a:t>
            </a:r>
          </a:p>
          <a:p>
            <a:r>
              <a:t>- Wally Wallet (wallywallet.org): the wallet used in the demo; the cards appear in Wally [28:24].</a:t>
            </a:r>
          </a:p>
          <a:p>
            <a:r>
              <a:t>- Nexa AI skills (gitlab.com/nexa/nexaaiskills): a corpus of skills that AI coding agents (Claude, Cursor and similar) load so they "produce correct, idiomatic, and secure Nexa application code on the first attempt"; covers tokens and groups, wallet connection, NPL smart contracts, transactions and more (repo README). Not mentioned in the video - this is jQrgen's addition. For a 48h jam this is a big speed-up.</a:t>
            </a:r>
          </a:p>
          <a:p>
            <a:r>
              <a:t>- Testnet: Nexa Warriors itself runs on testnet [26:50]. Confirm faucet access and whether the jam may use testnet before promising it.</a:t>
            </a:r>
          </a:p>
          <a:p>
            <a:r>
              <a:t>- Mentors: [names TBD].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move the printed card along the five columns with your finger as you talk.]</a:t>
            </a:r>
          </a:p>
          <a:p/>
          <a:p>
            <a:r>
              <a:t>- This timeline is a proposal, not from the video. All times are a sketch to agree with the [Organizer].</a:t>
            </a:r>
          </a:p>
          <a:p>
            <a:r>
              <a:t>- Kickoff mini-tournament: the host of the webinar floated "a learning education tournament" once the game is ready [48:02]. Nexa Warriors has a free trial mode "without owning any cards" [32:36] and "randomly generates your assets" [46:00], which makes it a zero-cost icebreaker - IF it has launched or BU gives testnet access. Otherwise, replace with a 20-minute live "mint your first token" demo from the BON docs.</a:t>
            </a:r>
          </a:p>
          <a:p>
            <a:r>
              <a:t>- Friday: theme revealed, teams formed (mix programmers, artists, designers).</a:t>
            </a:r>
          </a:p>
          <a:p>
            <a:r>
              <a:t>- Saturday: build. Mentors [TBD] on site.</a:t>
            </a:r>
          </a:p>
          <a:p>
            <a:r>
              <a:t>- Sunday: demos - every team must show an item leaving (or entering) their game. Judging and prizes [TBD].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point at three different parts of the room - "you, the university, and us."]</a:t>
            </a:r>
          </a:p>
          <a:p/>
          <a:p>
            <a:r>
              <a:t>- Students: a shipped game and portfolio piece; hands-on experience with NFTs, tokens, smart contracts and wallets - the building blocks Steven demoed [24:47-25:17]; prizes [TBD].</a:t>
            </a:r>
          </a:p>
          <a:p>
            <a:r>
              <a:t>- What the Organizer gets ([Organizer]: university, faculty, student association, hackathon club, etc.): a hands-on, low-cost event for its students or members, and direct contact with protocol developers. Add organizer-specific facts (size, profile, previous events) here once known [TBD] - verify them and cite a source. Concrete benefits are for the Organizer to define [TBD] - do not promise anything not agreed.</a:t>
            </a:r>
          </a:p>
          <a:p>
            <a:r>
              <a:t>- BU / Nexa: Steven's stated goal for Nexa Warriors is "an onboarding path to bring people into the space" [44:27-44:58] and he invites people to build via BON [39:21]. A jam delivers builders plus concrete feedback on the docs (the Nexa AI skills repo even keeps a gap log, SKILL-UPDATES.md, for exactly this).</a:t>
            </a:r>
          </a:p>
          <a:p>
            <a:r>
              <a:t>- Do not claim any sponsorship, funding or partnership that is not yet agreed.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count on your fingers, 1 to 4.]</a:t>
            </a:r>
          </a:p>
          <a:p/>
          <a:p>
            <a:r>
              <a:t>1. From the opening: you have to "look at a problem... and then determine how that best solves a specific problem or unlocks something new" [03:06-03:37]; repeated in Q&amp;A: "unless it ticks these boxes, then it's not really going to be successful" [42:56-43:26].</a:t>
            </a:r>
          </a:p>
          <a:p>
            <a:r>
              <a:t>2. The core idea: assets "flow out from a game and... flow in from other games or other experiences" [20:39].</a:t>
            </a:r>
          </a:p>
          <a:p>
            <a:r>
              <a:t>3. Onboarding: the Q&amp;A asks whether Web2 players can play without understanding wallets; Steven: "you need to get a wallet. You need to fund that wallet" and they aim to make it "as easy as possible"; the free-game model lets you play with an unfunded wallet [43:57-46:00].</a:t>
            </a:r>
          </a:p>
          <a:p>
            <a:r>
              <a:t>4. Fun: "If it's too hard to achieve anything, then you give up. If it's too easy, then the reward's not meaningful" [08:17].</a:t>
            </a:r>
          </a:p>
          <a:p>
            <a:r>
              <a:t>- Jury composition [TBD] - e.g. Organizer staff or student-association board, BU developer; to be agreed.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stop moving. Stand still for the ask - this is the business part.]</a:t>
            </a:r>
          </a:p>
          <a:p/>
          <a:p>
            <a:r>
              <a:t>- Every number on this slide is a placeholder. Nothing here comes from the video; no sponsor, budget or prize has been agreed.</a:t>
            </a:r>
          </a:p>
          <a:p>
            <a:r>
              <a:t>- To fill in: venue [TBD], participant cap [TBD], food, prize structure and amounts [TBD], BU mentor travel [TBD], marketing via [Organizer] channels. Currency [TBD].</a:t>
            </a:r>
          </a:p>
          <a:p>
            <a:r>
              <a:t>- The ask is split: the Organizer provides room, promotion and a jury seat; BU / Nexa provides mentors and possibly funding [confirm internally - do not promise]; external sponsors [TBD].</a:t>
            </a:r>
          </a:p>
          <a:p>
            <a:r>
              <a:t>- If asked about prizes paid in NEX: keep it a placeholder until BU agrees; mention that the demo marketplace was on testnet with no real value [26:50].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[STAGE: walk to the front row, hand the printed card to the Organizer's contact (university / student-association lead). "This one is yours now. Let's build the next game around it."]</a:t>
            </a:r>
          </a:p>
          <a:p/>
          <a:p>
            <a:r>
              <a:t>- Watch the talk (QR code on the slide): "Moving Beyond Centralized Gaming using the Nexa Blockchain - with Steven van den Meiracker", Nexa on YouTube, 2026 - https://www.youtube.com/watch?v=NHAPE0JRhCM. Point people to the Nexa Warriors demo from 00:23:14.</a:t>
            </a:r>
          </a:p>
          <a:p>
            <a:r>
              <a:t>- Close the loop from slide 1: "Who owns this card?" - the player. And at the jam, students build the next game around it.</a:t>
            </a:r>
          </a:p>
          <a:p>
            <a:r>
              <a:t>- Three next steps: (1) agree a date with the [Organizer]; (2) confirm venue, mentors and budget [TBD]; (3) open sign-ups.</a:t>
            </a:r>
          </a:p>
          <a:p>
            <a:r>
              <a:t>- Leave your contact: [contact email TBD]. Point to build.nexa.org for anyone who wants to start before the jam; Nexa X and Discord were the channels named in the talk [39:21].</a:t>
            </a:r>
          </a:p>
          <a:p>
            <a:r>
              <a:t>- Quote to end on (Steven, 38:51): "It really has to bring something different... provide a new innovative angle or a new way to do things."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1</a:t>
            </a:r>
          </a:p>
        </p:txBody>
      </p:sp>
      <p:pic>
        <p:nvPicPr>
          <p:cNvPr id="4" name="Picture 3" descr="nex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731520"/>
            <a:ext cx="2385391" cy="5486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1737360"/>
            <a:ext cx="73152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FFD23F"/>
                </a:solidFill>
                <a:latin typeface="Inter"/>
              </a:rPr>
              <a:t>A PROPOSAL FOR UNIVERSITIES &amp; STUDENT ASSOCIATIONS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48840"/>
            <a:ext cx="73152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 i="0">
                <a:solidFill>
                  <a:srgbClr val="F2F4F8"/>
                </a:solidFill>
                <a:latin typeface="Inter"/>
              </a:rPr>
              <a:t>Break it out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926080"/>
            <a:ext cx="73152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 i="0">
                <a:solidFill>
                  <a:srgbClr val="FFD23F"/>
                </a:solidFill>
                <a:latin typeface="Inter"/>
              </a:rPr>
              <a:t>of the game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73152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F2F4F8"/>
                </a:solidFill>
                <a:latin typeface="Inter"/>
              </a:rPr>
              <a:t>A 48-hour blockchain game jam for students</a:t>
            </a:r>
          </a:p>
        </p:txBody>
      </p:sp>
      <p:sp>
        <p:nvSpPr>
          <p:cNvPr id="9" name="Rectangle 8"/>
          <p:cNvSpPr/>
          <p:nvPr/>
        </p:nvSpPr>
        <p:spPr>
          <a:xfrm>
            <a:off x="868680" y="4572000"/>
            <a:ext cx="1097280" cy="54864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4754880"/>
            <a:ext cx="731520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 i="0">
                <a:solidFill>
                  <a:srgbClr val="9AA4B5"/>
                </a:solidFill>
                <a:latin typeface="Inter"/>
              </a:rPr>
              <a:t>jQrgen  ·  Bitcoin Unlimited / Nexa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120640"/>
            <a:ext cx="731520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FF5CA8"/>
                </a:solidFill>
                <a:latin typeface="Inter"/>
              </a:rPr>
              <a:t>[Organizer: university, student association...]</a:t>
            </a:r>
            <a:r>
              <a:rPr sz="1500" b="0" i="0">
                <a:solidFill>
                  <a:srgbClr val="F2F4F8"/>
                </a:solidFill>
                <a:latin typeface="Inter"/>
              </a:rPr>
              <a:t>  ·  </a:t>
            </a:r>
            <a:r>
              <a:rPr sz="1500" b="0" i="0">
                <a:solidFill>
                  <a:srgbClr val="FF5CA8"/>
                </a:solidFill>
                <a:latin typeface="Inter"/>
              </a:rPr>
              <a:t>[date TBD]</a:t>
            </a:r>
            <a:r>
              <a:rPr sz="1500" b="0" i="0">
                <a:solidFill>
                  <a:srgbClr val="F2F4F8"/>
                </a:solidFill>
                <a:latin typeface="Inter"/>
              </a:rPr>
              <a:t>  ·  </a:t>
            </a:r>
            <a:r>
              <a:rPr sz="1500" b="0" i="0">
                <a:solidFill>
                  <a:srgbClr val="FF5CA8"/>
                </a:solidFill>
                <a:latin typeface="Inter"/>
              </a:rPr>
              <a:t>[venue TBD]</a:t>
            </a:r>
          </a:p>
        </p:txBody>
      </p:sp>
      <p:pic>
        <p:nvPicPr>
          <p:cNvPr id="12" name="Picture 11" descr="bu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5715000"/>
            <a:ext cx="2158211" cy="347472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503920" y="1554480"/>
            <a:ext cx="2098548" cy="2962656"/>
          </a:xfrm>
          <a:prstGeom prst="roundRect">
            <a:avLst>
              <a:gd name="adj" fmla="val 8000"/>
            </a:avLst>
          </a:prstGeom>
          <a:solidFill>
            <a:srgbClr val="202633"/>
          </a:solidFill>
          <a:ln w="42862">
            <a:solidFill>
              <a:srgbClr val="FFD2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03920" y="1677924"/>
            <a:ext cx="2098548" cy="370332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FD23F"/>
                </a:solidFill>
                <a:latin typeface="Inter"/>
              </a:rPr>
              <a:t>EQUIP</a:t>
            </a:r>
          </a:p>
        </p:txBody>
      </p:sp>
      <p:sp>
        <p:nvSpPr>
          <p:cNvPr id="15" name="Plaque 14"/>
          <p:cNvSpPr/>
          <p:nvPr/>
        </p:nvSpPr>
        <p:spPr>
          <a:xfrm>
            <a:off x="9034729" y="2147011"/>
            <a:ext cx="1036929" cy="1172718"/>
          </a:xfrm>
          <a:prstGeom prst="plaque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49640" y="3406140"/>
            <a:ext cx="2007107" cy="43205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700" b="1" i="0">
                <a:solidFill>
                  <a:srgbClr val="F2F4F8"/>
                </a:solidFill>
                <a:latin typeface="Inter"/>
              </a:rPr>
              <a:t>DEFENSE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49640" y="3776472"/>
            <a:ext cx="2007107" cy="43205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700" b="1" i="0">
                <a:solidFill>
                  <a:srgbClr val="F2F4F8"/>
                </a:solidFill>
                <a:latin typeface="Inter"/>
              </a:rPr>
              <a:t>BOOST 100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9520" y="4709160"/>
            <a:ext cx="39319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1" i="0">
                <a:solidFill>
                  <a:srgbClr val="F2F4F8"/>
                </a:solidFill>
                <a:latin typeface="Inter"/>
              </a:rPr>
              <a:t>Who owns this card?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94960" y="5669280"/>
            <a:ext cx="62636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 i="0">
                <a:solidFill>
                  <a:srgbClr val="FFD23F"/>
                </a:solidFill>
                <a:latin typeface="Inter"/>
              </a:rPr>
              <a:t>Based on: </a:t>
            </a:r>
            <a:r>
              <a:rPr sz="1100" b="0" i="1">
                <a:solidFill>
                  <a:srgbClr val="9AA4B5"/>
                </a:solidFill>
                <a:latin typeface="Inter"/>
              </a:rPr>
              <a:t>“Moving Beyond Centralized Gaming using the Nexa Blockchain”</a:t>
            </a:r>
          </a:p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with Steven van den Meiracker  ·  Nexa on YouTube,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" cy="86868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84048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58368"/>
            <a:ext cx="106070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2F4F8"/>
                </a:solidFill>
                <a:latin typeface="Inter"/>
              </a:rPr>
              <a:t>You don't own your games. You rent them.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0D1017"/>
                </a:solidFill>
                <a:latin typeface="Inter"/>
              </a:rPr>
              <a:t>RENTED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226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OWNED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PORTABLE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0872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PROOF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0176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JAM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5878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WIN-WIN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4808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05840" y="2148840"/>
            <a:ext cx="3291840" cy="2834640"/>
          </a:xfrm>
          <a:prstGeom prst="roundRect">
            <a:avLst>
              <a:gd name="adj" fmla="val 6000"/>
            </a:avLst>
          </a:prstGeom>
          <a:noFill/>
          <a:ln w="25400">
            <a:solidFill>
              <a:srgbClr val="FF8A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1554480" y="2148840"/>
            <a:ext cx="0" cy="2834640"/>
          </a:xfrm>
          <a:prstGeom prst="line">
            <a:avLst/>
          </a:prstGeom>
          <a:ln w="15240">
            <a:solidFill>
              <a:srgbClr val="FF8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2103120" y="2148840"/>
            <a:ext cx="0" cy="2834640"/>
          </a:xfrm>
          <a:prstGeom prst="line">
            <a:avLst/>
          </a:prstGeom>
          <a:ln w="15240">
            <a:solidFill>
              <a:srgbClr val="FF8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2651760" y="2148840"/>
            <a:ext cx="0" cy="2834640"/>
          </a:xfrm>
          <a:prstGeom prst="line">
            <a:avLst/>
          </a:prstGeom>
          <a:ln w="15240">
            <a:solidFill>
              <a:srgbClr val="FF8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3200400" y="2148840"/>
            <a:ext cx="0" cy="2834640"/>
          </a:xfrm>
          <a:prstGeom prst="line">
            <a:avLst/>
          </a:prstGeom>
          <a:ln w="15240">
            <a:solidFill>
              <a:srgbClr val="FF8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3749039" y="2148840"/>
            <a:ext cx="0" cy="2834640"/>
          </a:xfrm>
          <a:prstGeom prst="line">
            <a:avLst/>
          </a:prstGeom>
          <a:ln w="15240">
            <a:solidFill>
              <a:srgbClr val="FF8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05840" y="1764792"/>
            <a:ext cx="32918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 i="0">
                <a:solidFill>
                  <a:srgbClr val="FF8A3D"/>
                </a:solidFill>
                <a:latin typeface="Inter"/>
              </a:rPr>
              <a:t>THE GAME'S SERVER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74519" y="2468880"/>
            <a:ext cx="1554480" cy="2194560"/>
          </a:xfrm>
          <a:prstGeom prst="roundRect">
            <a:avLst>
              <a:gd name="adj" fmla="val 8000"/>
            </a:avLst>
          </a:prstGeom>
          <a:solidFill>
            <a:srgbClr val="202633"/>
          </a:solidFill>
          <a:ln w="31750">
            <a:solidFill>
              <a:srgbClr val="FF8A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874519" y="2560320"/>
            <a:ext cx="155448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FF8A3D"/>
                </a:solidFill>
                <a:latin typeface="Inter"/>
              </a:rPr>
              <a:t>EQUIP</a:t>
            </a:r>
          </a:p>
        </p:txBody>
      </p:sp>
      <p:sp>
        <p:nvSpPr>
          <p:cNvPr id="24" name="Plaque 23"/>
          <p:cNvSpPr/>
          <p:nvPr/>
        </p:nvSpPr>
        <p:spPr>
          <a:xfrm>
            <a:off x="2267712" y="2907792"/>
            <a:ext cx="768096" cy="868680"/>
          </a:xfrm>
          <a:prstGeom prst="plaque">
            <a:avLst/>
          </a:prstGeom>
          <a:solidFill>
            <a:srgbClr val="FF8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920239" y="3840480"/>
            <a:ext cx="1463039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2F4F8"/>
                </a:solidFill>
                <a:latin typeface="Inter"/>
              </a:rPr>
              <a:t>DEFENSE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20239" y="4114800"/>
            <a:ext cx="1463039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2F4F8"/>
                </a:solidFill>
                <a:latin typeface="Inter"/>
              </a:rPr>
              <a:t>BOOST 100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120640" y="2103120"/>
            <a:ext cx="6309360" cy="868680"/>
          </a:xfrm>
          <a:prstGeom prst="roundRect">
            <a:avLst>
              <a:gd name="adj" fmla="val 1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49240" y="2212848"/>
            <a:ext cx="173736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1" i="0">
                <a:solidFill>
                  <a:srgbClr val="FF8A3D"/>
                </a:solidFill>
                <a:latin typeface="Inter"/>
              </a:rPr>
              <a:t>Steam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86600" y="2212848"/>
            <a:ext cx="420624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 i="0">
                <a:solidFill>
                  <a:srgbClr val="F2F4F8"/>
                </a:solidFill>
                <a:latin typeface="Inter"/>
              </a:rPr>
              <a:t>you buy a licence to play, and that licence can be revoked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120640" y="3127248"/>
            <a:ext cx="6309360" cy="868680"/>
          </a:xfrm>
          <a:prstGeom prst="roundRect">
            <a:avLst>
              <a:gd name="adj" fmla="val 1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49240" y="3236976"/>
            <a:ext cx="173736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1" i="0">
                <a:solidFill>
                  <a:srgbClr val="FF8A3D"/>
                </a:solidFill>
                <a:latin typeface="Inter"/>
              </a:rPr>
              <a:t>Switch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86600" y="3236976"/>
            <a:ext cx="420624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 i="0">
                <a:solidFill>
                  <a:srgbClr val="F2F4F8"/>
                </a:solidFill>
                <a:latin typeface="Inter"/>
              </a:rPr>
              <a:t>the game card is "just the licence key"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120640" y="4151376"/>
            <a:ext cx="6309360" cy="868680"/>
          </a:xfrm>
          <a:prstGeom prst="roundRect">
            <a:avLst>
              <a:gd name="adj" fmla="val 1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349240" y="4261104"/>
            <a:ext cx="173736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1" i="0">
                <a:solidFill>
                  <a:srgbClr val="FF8A3D"/>
                </a:solidFill>
                <a:latin typeface="Inter"/>
              </a:rPr>
              <a:t>Your sword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86600" y="4261104"/>
            <a:ext cx="420624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 i="0">
                <a:solidFill>
                  <a:srgbClr val="F2F4F8"/>
                </a:solidFill>
                <a:latin typeface="Inter"/>
              </a:rPr>
              <a:t>hours of upgrades live on closed infrastructure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960" y="5349240"/>
            <a:ext cx="106070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9AA4B5"/>
                </a:solidFill>
                <a:latin typeface="Inter"/>
              </a:rPr>
              <a:t>Publishers can modify, remove or discontinue your items, without you really knowing.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" cy="86868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84048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HONEST FRAMING FROM THE TALK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58368"/>
            <a:ext cx="106070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2F4F8"/>
                </a:solidFill>
                <a:latin typeface="Inter"/>
              </a:rPr>
              <a:t>Blockchain won't "revolutionize gaming"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0D1017"/>
                </a:solidFill>
                <a:latin typeface="Inter"/>
              </a:rPr>
              <a:t>RENTED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226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OWNED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PORTABLE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0872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PROOF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0176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JAM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5878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WIN-WIN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4808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1691640"/>
            <a:ext cx="10607040" cy="1463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i="1">
                <a:solidFill>
                  <a:srgbClr val="F2F4F8"/>
                </a:solidFill>
                <a:latin typeface="Inter"/>
              </a:rPr>
              <a:t>“You can't just put the word blockchain onto something and say, well yeah, we made it better.”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063240"/>
            <a:ext cx="10058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>
                <a:solidFill>
                  <a:srgbClr val="9AA4B5"/>
                </a:solidFill>
                <a:latin typeface="Inter"/>
              </a:rPr>
              <a:t>Steven van den Meiracker, Bitcoin Unlimited  ·  03:06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3840480"/>
            <a:ext cx="5029200" cy="1600200"/>
          </a:xfrm>
          <a:prstGeom prst="roundRect">
            <a:avLst>
              <a:gd name="adj" fmla="val 12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100" b="1">
                <a:solidFill>
                  <a:srgbClr val="FFD23F"/>
                </a:solidFill>
                <a:latin typeface="Inter"/>
              </a:rPr>
              <a:t>Games are thriving</a:t>
            </a:r>
          </a:p>
          <a:p>
            <a:pPr algn="ctr"/>
            <a:r>
              <a:rPr sz="1600" b="0">
                <a:solidFill>
                  <a:srgbClr val="F2F4F8"/>
                </a:solidFill>
                <a:latin typeface="Inter"/>
              </a:rPr>
              <a:t>Studios do well. Modding communities are strong.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840480"/>
            <a:ext cx="5029200" cy="1600200"/>
          </a:xfrm>
          <a:prstGeom prst="roundRect">
            <a:avLst>
              <a:gd name="adj" fmla="val 12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100" b="1">
                <a:solidFill>
                  <a:srgbClr val="2EC48A"/>
                </a:solidFill>
                <a:latin typeface="Inter"/>
              </a:rPr>
              <a:t>So blockchain must earn its place</a:t>
            </a:r>
          </a:p>
          <a:p>
            <a:pPr algn="ctr"/>
            <a:r>
              <a:rPr sz="1600" b="0">
                <a:solidFill>
                  <a:srgbClr val="F2F4F8"/>
                </a:solidFill>
                <a:latin typeface="Inter"/>
              </a:rPr>
              <a:t>Solve a real problem, or unlock something new.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" cy="86868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84048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THE KEY INSIGHT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58368"/>
            <a:ext cx="106070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2F4F8"/>
                </a:solidFill>
                <a:latin typeface="Inter"/>
              </a:rPr>
              <a:t>A blockchain is a language of ownership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RENTED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226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0D1017"/>
                </a:solidFill>
                <a:latin typeface="Inter"/>
              </a:rPr>
              <a:t>OWNED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PORTABLE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0872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PROOF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0176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JAM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5878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WIN-WIN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4808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1920240"/>
            <a:ext cx="2148840" cy="2103120"/>
          </a:xfrm>
          <a:prstGeom prst="roundRect">
            <a:avLst>
              <a:gd name="adj" fmla="val 8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1920240"/>
            <a:ext cx="2148840" cy="91440"/>
          </a:xfrm>
          <a:prstGeom prst="rect">
            <a:avLst/>
          </a:prstGeom>
          <a:solidFill>
            <a:srgbClr val="4F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0120" y="2194560"/>
            <a:ext cx="1874519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100" b="1" i="0">
                <a:solidFill>
                  <a:srgbClr val="4FA3FF"/>
                </a:solidFill>
                <a:latin typeface="Inter"/>
              </a:rPr>
              <a:t>Distributed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2788920"/>
            <a:ext cx="1874519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0" i="0">
                <a:solidFill>
                  <a:srgbClr val="F2F4F8"/>
                </a:solidFill>
                <a:latin typeface="Inter"/>
              </a:rPr>
              <a:t>no central server to switch off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154679" y="1920240"/>
            <a:ext cx="2148840" cy="2103120"/>
          </a:xfrm>
          <a:prstGeom prst="roundRect">
            <a:avLst>
              <a:gd name="adj" fmla="val 8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154679" y="1920240"/>
            <a:ext cx="2148840" cy="91440"/>
          </a:xfrm>
          <a:prstGeom prst="rect">
            <a:avLst/>
          </a:prstGeom>
          <a:solidFill>
            <a:srgbClr val="9B5C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291839" y="2194560"/>
            <a:ext cx="1874519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100" b="1" i="0">
                <a:solidFill>
                  <a:srgbClr val="9B5CD6"/>
                </a:solidFill>
                <a:latin typeface="Inter"/>
              </a:rPr>
              <a:t>Trustless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91839" y="2788920"/>
            <a:ext cx="1874519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0" i="0">
                <a:solidFill>
                  <a:srgbClr val="F2F4F8"/>
                </a:solidFill>
                <a:latin typeface="Inter"/>
              </a:rPr>
              <a:t>strangers trade, no middleman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0" y="1920240"/>
            <a:ext cx="2148840" cy="2103120"/>
          </a:xfrm>
          <a:prstGeom prst="roundRect">
            <a:avLst>
              <a:gd name="adj" fmla="val 8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0" y="1920240"/>
            <a:ext cx="2148840" cy="91440"/>
          </a:xfrm>
          <a:prstGeom prst="rect">
            <a:avLst/>
          </a:prstGeom>
          <a:solidFill>
            <a:srgbClr val="2EC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23560" y="2194560"/>
            <a:ext cx="1874519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100" b="1" i="0">
                <a:solidFill>
                  <a:srgbClr val="2EC48A"/>
                </a:solidFill>
                <a:latin typeface="Inter"/>
              </a:rPr>
              <a:t>Immutable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23560" y="2788920"/>
            <a:ext cx="1874519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0" i="0">
                <a:solidFill>
                  <a:srgbClr val="F2F4F8"/>
                </a:solidFill>
                <a:latin typeface="Inter"/>
              </a:rPr>
              <a:t>the record can't be rewritten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909560" y="2971800"/>
            <a:ext cx="640080" cy="0"/>
          </a:xfrm>
          <a:prstGeom prst="line">
            <a:avLst/>
          </a:prstGeom>
          <a:ln w="31750">
            <a:solidFill>
              <a:srgbClr val="FFD23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8915400" y="1737360"/>
            <a:ext cx="1554480" cy="2194560"/>
          </a:xfrm>
          <a:prstGeom prst="roundRect">
            <a:avLst>
              <a:gd name="adj" fmla="val 8000"/>
            </a:avLst>
          </a:prstGeom>
          <a:solidFill>
            <a:srgbClr val="202633"/>
          </a:solidFill>
          <a:ln w="31750">
            <a:solidFill>
              <a:srgbClr val="FFD2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915400" y="1828800"/>
            <a:ext cx="155448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FFD23F"/>
                </a:solidFill>
                <a:latin typeface="Inter"/>
              </a:rPr>
              <a:t>EQUIP</a:t>
            </a:r>
          </a:p>
        </p:txBody>
      </p:sp>
      <p:sp>
        <p:nvSpPr>
          <p:cNvPr id="30" name="Plaque 29"/>
          <p:cNvSpPr/>
          <p:nvPr/>
        </p:nvSpPr>
        <p:spPr>
          <a:xfrm>
            <a:off x="9308592" y="2176272"/>
            <a:ext cx="768096" cy="868680"/>
          </a:xfrm>
          <a:prstGeom prst="plaque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961120" y="3108960"/>
            <a:ext cx="1463039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2F4F8"/>
                </a:solidFill>
                <a:latin typeface="Inter"/>
              </a:rPr>
              <a:t>DEFENSE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61120" y="3383280"/>
            <a:ext cx="1463039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2F4F8"/>
                </a:solidFill>
                <a:latin typeface="Inter"/>
              </a:rPr>
              <a:t>BOOST 100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58200" y="4005072"/>
            <a:ext cx="24688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FD23F"/>
                </a:solidFill>
                <a:latin typeface="Inter"/>
              </a:rPr>
              <a:t>lives in YOUR wallet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60" y="4663440"/>
            <a:ext cx="10607040" cy="10058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800" b="0" i="0">
                <a:solidFill>
                  <a:srgbClr val="F2F4F8"/>
                </a:solidFill>
                <a:latin typeface="Inter"/>
              </a:rPr>
              <a:t>The game issues and uses the card. </a:t>
            </a:r>
            <a:r>
              <a:rPr sz="2800" b="1" i="0">
                <a:solidFill>
                  <a:srgbClr val="FFD23F"/>
                </a:solidFill>
                <a:latin typeface="Inter"/>
              </a:rPr>
              <a:t>The player holds 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" cy="86868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84048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WHAT'S ACTUALLY NEW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58368"/>
            <a:ext cx="106070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2F4F8"/>
                </a:solidFill>
                <a:latin typeface="Inter"/>
              </a:rPr>
              <a:t>The new part: items can leave the game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RENTED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226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OWNED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0D1017"/>
                </a:solidFill>
                <a:latin typeface="Inter"/>
              </a:rPr>
              <a:t>PORTABLE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0872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PROOF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0176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JAM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5878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WIN-WIN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4808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2240280"/>
            <a:ext cx="2194560" cy="2651760"/>
          </a:xfrm>
          <a:prstGeom prst="roundRect">
            <a:avLst>
              <a:gd name="adj" fmla="val 6000"/>
            </a:avLst>
          </a:prstGeom>
          <a:noFill/>
          <a:ln w="25400">
            <a:solidFill>
              <a:srgbClr val="FF8A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1188720" y="2240280"/>
            <a:ext cx="0" cy="2651760"/>
          </a:xfrm>
          <a:prstGeom prst="line">
            <a:avLst/>
          </a:prstGeom>
          <a:ln w="15240">
            <a:solidFill>
              <a:srgbClr val="FF8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554480" y="2240280"/>
            <a:ext cx="0" cy="2651760"/>
          </a:xfrm>
          <a:prstGeom prst="line">
            <a:avLst/>
          </a:prstGeom>
          <a:ln w="15240">
            <a:solidFill>
              <a:srgbClr val="FF8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920240" y="2240280"/>
            <a:ext cx="0" cy="2651760"/>
          </a:xfrm>
          <a:prstGeom prst="line">
            <a:avLst/>
          </a:prstGeom>
          <a:ln w="15240">
            <a:solidFill>
              <a:srgbClr val="FF8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2286000" y="2240280"/>
            <a:ext cx="0" cy="2651760"/>
          </a:xfrm>
          <a:prstGeom prst="line">
            <a:avLst/>
          </a:prstGeom>
          <a:ln w="15240">
            <a:solidFill>
              <a:srgbClr val="FF8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2651760" y="2240280"/>
            <a:ext cx="0" cy="2651760"/>
          </a:xfrm>
          <a:prstGeom prst="line">
            <a:avLst/>
          </a:prstGeom>
          <a:ln w="15240">
            <a:solidFill>
              <a:srgbClr val="FF8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22960" y="1856232"/>
            <a:ext cx="219456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 i="0">
                <a:solidFill>
                  <a:srgbClr val="FF8A3D"/>
                </a:solidFill>
                <a:latin typeface="Inter"/>
              </a:rPr>
              <a:t>ORIGINAL GAME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325880" y="2468880"/>
            <a:ext cx="1181404" cy="1667865"/>
          </a:xfrm>
          <a:prstGeom prst="roundRect">
            <a:avLst>
              <a:gd name="adj" fmla="val 8000"/>
            </a:avLst>
          </a:prstGeom>
          <a:solidFill>
            <a:srgbClr val="202633"/>
          </a:solidFill>
          <a:ln w="24130">
            <a:solidFill>
              <a:srgbClr val="FF8A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325880" y="2538374"/>
            <a:ext cx="1181404" cy="208483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FF8A3D"/>
                </a:solidFill>
                <a:latin typeface="Inter"/>
              </a:rPr>
              <a:t>EQUIP</a:t>
            </a:r>
          </a:p>
        </p:txBody>
      </p:sp>
      <p:sp>
        <p:nvSpPr>
          <p:cNvPr id="24" name="Plaque 23"/>
          <p:cNvSpPr/>
          <p:nvPr/>
        </p:nvSpPr>
        <p:spPr>
          <a:xfrm>
            <a:off x="1624705" y="2802453"/>
            <a:ext cx="583752" cy="660196"/>
          </a:xfrm>
          <a:prstGeom prst="plaque">
            <a:avLst/>
          </a:prstGeom>
          <a:solidFill>
            <a:srgbClr val="FF8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371600" y="3511296"/>
            <a:ext cx="1089964" cy="24323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900" b="1" i="0">
                <a:solidFill>
                  <a:srgbClr val="F2F4F8"/>
                </a:solidFill>
                <a:latin typeface="Inter"/>
              </a:rPr>
              <a:t>DEFENSE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3719779"/>
            <a:ext cx="1089964" cy="24323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900" b="1" i="0">
                <a:solidFill>
                  <a:srgbClr val="F2F4F8"/>
                </a:solidFill>
                <a:latin typeface="Inter"/>
              </a:rPr>
              <a:t>BOOST 100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3154680" y="3566160"/>
            <a:ext cx="1005840" cy="0"/>
          </a:xfrm>
          <a:prstGeom prst="line">
            <a:avLst/>
          </a:prstGeom>
          <a:ln w="31750">
            <a:solidFill>
              <a:srgbClr val="FFD23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4297680" y="2240280"/>
            <a:ext cx="1554480" cy="2194560"/>
          </a:xfrm>
          <a:prstGeom prst="roundRect">
            <a:avLst>
              <a:gd name="adj" fmla="val 8000"/>
            </a:avLst>
          </a:prstGeom>
          <a:solidFill>
            <a:srgbClr val="202633"/>
          </a:solidFill>
          <a:ln w="31750">
            <a:solidFill>
              <a:srgbClr val="FFD2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297680" y="2331720"/>
            <a:ext cx="155448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FFD23F"/>
                </a:solidFill>
                <a:latin typeface="Inter"/>
              </a:rPr>
              <a:t>EQUIP</a:t>
            </a:r>
          </a:p>
        </p:txBody>
      </p:sp>
      <p:sp>
        <p:nvSpPr>
          <p:cNvPr id="30" name="Plaque 29"/>
          <p:cNvSpPr/>
          <p:nvPr/>
        </p:nvSpPr>
        <p:spPr>
          <a:xfrm>
            <a:off x="4690872" y="2679192"/>
            <a:ext cx="768096" cy="868680"/>
          </a:xfrm>
          <a:prstGeom prst="plaque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343400" y="3611880"/>
            <a:ext cx="1463039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2F4F8"/>
                </a:solidFill>
                <a:latin typeface="Inter"/>
              </a:rPr>
              <a:t>DEFENSE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43400" y="3886200"/>
            <a:ext cx="1463039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2F4F8"/>
                </a:solidFill>
                <a:latin typeface="Inter"/>
              </a:rPr>
              <a:t>BOOST 100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40480" y="4507992"/>
            <a:ext cx="24688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FD23F"/>
                </a:solidFill>
                <a:latin typeface="Inter"/>
              </a:rPr>
              <a:t>player's wallet</a:t>
            </a:r>
          </a:p>
        </p:txBody>
      </p:sp>
      <p:cxnSp>
        <p:nvCxnSpPr>
          <p:cNvPr id="34" name="Connector 33"/>
          <p:cNvCxnSpPr/>
          <p:nvPr/>
        </p:nvCxnSpPr>
        <p:spPr>
          <a:xfrm flipV="1">
            <a:off x="5989320" y="2148840"/>
            <a:ext cx="1600200" cy="1188720"/>
          </a:xfrm>
          <a:prstGeom prst="line">
            <a:avLst/>
          </a:prstGeom>
          <a:ln w="25400">
            <a:solidFill>
              <a:srgbClr val="2EC48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7680960" y="1828800"/>
            <a:ext cx="3749039" cy="658368"/>
          </a:xfrm>
          <a:prstGeom prst="roundRect">
            <a:avLst>
              <a:gd name="adj" fmla="val 12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700" b="1">
                <a:solidFill>
                  <a:srgbClr val="2EC48A"/>
                </a:solidFill>
                <a:latin typeface="Inter"/>
              </a:rPr>
              <a:t>Battle arena</a:t>
            </a:r>
          </a:p>
        </p:txBody>
      </p:sp>
      <p:cxnSp>
        <p:nvCxnSpPr>
          <p:cNvPr id="36" name="Connector 35"/>
          <p:cNvCxnSpPr/>
          <p:nvPr/>
        </p:nvCxnSpPr>
        <p:spPr>
          <a:xfrm flipV="1">
            <a:off x="5989320" y="3108960"/>
            <a:ext cx="1600200" cy="228600"/>
          </a:xfrm>
          <a:prstGeom prst="line">
            <a:avLst/>
          </a:prstGeom>
          <a:ln w="25400">
            <a:solidFill>
              <a:srgbClr val="2EC48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7680960" y="2788920"/>
            <a:ext cx="3749039" cy="658368"/>
          </a:xfrm>
          <a:prstGeom prst="roundRect">
            <a:avLst>
              <a:gd name="adj" fmla="val 12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700" b="1">
                <a:solidFill>
                  <a:srgbClr val="2EC48A"/>
                </a:solidFill>
                <a:latin typeface="Inter"/>
              </a:rPr>
              <a:t>Trading tool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5989320" y="3337560"/>
            <a:ext cx="1600200" cy="731519"/>
          </a:xfrm>
          <a:prstGeom prst="line">
            <a:avLst/>
          </a:prstGeom>
          <a:ln w="25400">
            <a:solidFill>
              <a:srgbClr val="2EC48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7680960" y="3749039"/>
            <a:ext cx="3749039" cy="658368"/>
          </a:xfrm>
          <a:prstGeom prst="roundRect">
            <a:avLst>
              <a:gd name="adj" fmla="val 12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700" b="1">
                <a:solidFill>
                  <a:srgbClr val="2EC48A"/>
                </a:solidFill>
                <a:latin typeface="Inter"/>
              </a:rPr>
              <a:t>Companion app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5989320" y="3337560"/>
            <a:ext cx="1600200" cy="1691640"/>
          </a:xfrm>
          <a:prstGeom prst="line">
            <a:avLst/>
          </a:prstGeom>
          <a:ln w="25400">
            <a:solidFill>
              <a:srgbClr val="2EC48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7680960" y="4709160"/>
            <a:ext cx="3749039" cy="658368"/>
          </a:xfrm>
          <a:prstGeom prst="roundRect">
            <a:avLst>
              <a:gd name="adj" fmla="val 12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700" b="1">
                <a:solidFill>
                  <a:srgbClr val="2EC48A"/>
                </a:solidFill>
                <a:latin typeface="Inter"/>
              </a:rPr>
              <a:t>Mod in another game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2960" y="5440680"/>
            <a:ext cx="106070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 i="0">
                <a:solidFill>
                  <a:srgbClr val="9AA4B5"/>
                </a:solidFill>
                <a:latin typeface="Inter"/>
              </a:rPr>
              <a:t>…built by anyone, “without asking permission.”  (21:10)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" cy="86868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84048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PROOF, NOT A PROMISE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58368"/>
            <a:ext cx="106070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2F4F8"/>
                </a:solidFill>
                <a:latin typeface="Inter"/>
              </a:rPr>
              <a:t>It already exists: Nexa Warriors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RENTED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226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OWNED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PORTABLE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0872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0D1017"/>
                </a:solidFill>
                <a:latin typeface="Inter"/>
              </a:rPr>
              <a:t>PROOF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0176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JAM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5878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WIN-WIN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4808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1783080"/>
            <a:ext cx="5120640" cy="1005840"/>
          </a:xfrm>
          <a:prstGeom prst="roundRect">
            <a:avLst>
              <a:gd name="adj" fmla="val 1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1874519"/>
            <a:ext cx="137160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4000" b="1" i="0">
                <a:solidFill>
                  <a:srgbClr val="FFD23F"/>
                </a:solidFill>
                <a:latin typeface="Inter"/>
              </a:rPr>
              <a:t>165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23160" y="1874519"/>
            <a:ext cx="342900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F2F4F8"/>
                </a:solidFill>
                <a:latin typeface="Inter"/>
              </a:rPr>
              <a:t>cards, each an NFT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2971800"/>
            <a:ext cx="5120640" cy="1005840"/>
          </a:xfrm>
          <a:prstGeom prst="roundRect">
            <a:avLst>
              <a:gd name="adj" fmla="val 1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0120" y="3063240"/>
            <a:ext cx="137160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4000" b="1" i="0">
                <a:solidFill>
                  <a:srgbClr val="FFD23F"/>
                </a:solidFill>
                <a:latin typeface="Inter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23160" y="3063240"/>
            <a:ext cx="342900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F2F4F8"/>
                </a:solidFill>
                <a:latin typeface="Inter"/>
              </a:rPr>
              <a:t>rarity tiers, set at minting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4160520"/>
            <a:ext cx="5120640" cy="1005840"/>
          </a:xfrm>
          <a:prstGeom prst="roundRect">
            <a:avLst>
              <a:gd name="adj" fmla="val 1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0120" y="4251959"/>
            <a:ext cx="137160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4000" b="1" i="0">
                <a:solidFill>
                  <a:srgbClr val="FFD23F"/>
                </a:solidFill>
                <a:latin typeface="Inter"/>
              </a:rPr>
              <a:t>32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23160" y="4251959"/>
            <a:ext cx="342900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F2F4F8"/>
                </a:solidFill>
                <a:latin typeface="Inter"/>
              </a:rPr>
              <a:t>cards per deck, 8 can be locked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0" y="1783080"/>
            <a:ext cx="5029200" cy="585216"/>
          </a:xfrm>
          <a:prstGeom prst="roundRect">
            <a:avLst>
              <a:gd name="adj" fmla="val 15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83680" y="1856231"/>
            <a:ext cx="192024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2EC48A"/>
                </a:solidFill>
                <a:latin typeface="Inter"/>
              </a:rPr>
              <a:t>NFTs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3920" y="1856231"/>
            <a:ext cx="283464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F2F4F8"/>
                </a:solidFill>
                <a:latin typeface="Inter"/>
              </a:rPr>
              <a:t>the cards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0" y="2478024"/>
            <a:ext cx="5029200" cy="585216"/>
          </a:xfrm>
          <a:prstGeom prst="roundRect">
            <a:avLst>
              <a:gd name="adj" fmla="val 15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0" y="2551176"/>
            <a:ext cx="192024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2EC48A"/>
                </a:solidFill>
                <a:latin typeface="Inter"/>
              </a:rPr>
              <a:t>Tokens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03920" y="2551176"/>
            <a:ext cx="283464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F2F4F8"/>
                </a:solidFill>
                <a:latin typeface="Inter"/>
              </a:rPr>
              <a:t>shards: burn + upgrade a card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0" y="3172968"/>
            <a:ext cx="5029200" cy="585216"/>
          </a:xfrm>
          <a:prstGeom prst="roundRect">
            <a:avLst>
              <a:gd name="adj" fmla="val 15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83680" y="3246120"/>
            <a:ext cx="192024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2EC48A"/>
                </a:solidFill>
                <a:latin typeface="Inter"/>
              </a:rPr>
              <a:t>Smart contracts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03920" y="3246120"/>
            <a:ext cx="283464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F2F4F8"/>
                </a:solidFill>
                <a:latin typeface="Inter"/>
              </a:rPr>
              <a:t>winner takes one card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0" y="3867912"/>
            <a:ext cx="5029200" cy="585216"/>
          </a:xfrm>
          <a:prstGeom prst="roundRect">
            <a:avLst>
              <a:gd name="adj" fmla="val 15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583680" y="3941064"/>
            <a:ext cx="192024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2EC48A"/>
                </a:solidFill>
                <a:latin typeface="Inter"/>
              </a:rPr>
              <a:t>Wally Wallet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03920" y="3941064"/>
            <a:ext cx="283464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F2F4F8"/>
                </a:solidFill>
                <a:latin typeface="Inter"/>
              </a:rPr>
              <a:t>scan a QR to log in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00800" y="4562856"/>
            <a:ext cx="5029200" cy="585216"/>
          </a:xfrm>
          <a:prstGeom prst="roundRect">
            <a:avLst>
              <a:gd name="adj" fmla="val 15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83680" y="4636008"/>
            <a:ext cx="192024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2EC48A"/>
                </a:solidFill>
                <a:latin typeface="Inter"/>
              </a:rPr>
              <a:t>On-chain check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03920" y="4636008"/>
            <a:ext cx="283464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F2F4F8"/>
                </a:solidFill>
                <a:latin typeface="Inter"/>
              </a:rPr>
              <a:t>game verifies you own it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22960" y="5440680"/>
            <a:ext cx="10607040" cy="411480"/>
          </a:xfrm>
          <a:prstGeom prst="roundRect">
            <a:avLst>
              <a:gd name="adj" fmla="val 30000"/>
            </a:avLst>
          </a:prstGeom>
          <a:noFill/>
          <a:ln w="19050">
            <a:solidFill>
              <a:srgbClr val="FF8A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FF8A3D"/>
                </a:solidFill>
                <a:latin typeface="Inter"/>
              </a:rPr>
              <a:t>In development, testnet only at the time of the talk. No launch date announced yet.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" cy="86868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84048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THE FORMAT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58368"/>
            <a:ext cx="106070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2F4F8"/>
                </a:solidFill>
                <a:latin typeface="Inter"/>
              </a:rPr>
              <a:t>The idea: a blockchain game jam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RENTED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226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OWNED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PORTABLE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0872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PROOF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0176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0D1017"/>
                </a:solidFill>
                <a:latin typeface="Inter"/>
              </a:rPr>
              <a:t>THE JAM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5878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WIN-WIN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4808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1783080"/>
            <a:ext cx="2468880" cy="1508760"/>
          </a:xfrm>
          <a:prstGeom prst="roundRect">
            <a:avLst>
              <a:gd name="adj" fmla="val 8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1874519"/>
            <a:ext cx="246888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4400" b="1" i="0">
                <a:solidFill>
                  <a:srgbClr val="FFD23F"/>
                </a:solidFill>
                <a:latin typeface="Inter"/>
              </a:rPr>
              <a:t>48h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2697480"/>
            <a:ext cx="2468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0" i="0">
                <a:solidFill>
                  <a:srgbClr val="9AA4B5"/>
                </a:solidFill>
                <a:latin typeface="Inter"/>
              </a:rPr>
              <a:t>one weekend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520440" y="1783080"/>
            <a:ext cx="2468880" cy="1508760"/>
          </a:xfrm>
          <a:prstGeom prst="roundRect">
            <a:avLst>
              <a:gd name="adj" fmla="val 8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20440" y="1874519"/>
            <a:ext cx="246888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4400" b="1" i="0">
                <a:solidFill>
                  <a:srgbClr val="FF5CA8"/>
                </a:solidFill>
                <a:latin typeface="Inter"/>
              </a:rPr>
              <a:t>[2-4]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20440" y="2697480"/>
            <a:ext cx="2468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0" i="0">
                <a:solidFill>
                  <a:srgbClr val="9AA4B5"/>
                </a:solidFill>
                <a:latin typeface="Inter"/>
              </a:rPr>
              <a:t>students per team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1783080"/>
            <a:ext cx="2468880" cy="1508760"/>
          </a:xfrm>
          <a:prstGeom prst="roundRect">
            <a:avLst>
              <a:gd name="adj" fmla="val 8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17920" y="1874519"/>
            <a:ext cx="246888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4400" b="1" i="0">
                <a:solidFill>
                  <a:srgbClr val="FFD23F"/>
                </a:solidFill>
                <a:latin typeface="Inter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0" y="2697480"/>
            <a:ext cx="2468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0" i="0">
                <a:solidFill>
                  <a:srgbClr val="9AA4B5"/>
                </a:solidFill>
                <a:latin typeface="Inter"/>
              </a:rPr>
              <a:t>theme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15400" y="1783080"/>
            <a:ext cx="2468880" cy="1508760"/>
          </a:xfrm>
          <a:prstGeom prst="roundRect">
            <a:avLst>
              <a:gd name="adj" fmla="val 8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915400" y="1874519"/>
            <a:ext cx="246888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4400" b="1" i="0">
                <a:solidFill>
                  <a:srgbClr val="FF5CA8"/>
                </a:solidFill>
                <a:latin typeface="Inter"/>
              </a:rPr>
              <a:t>[N]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15400" y="2697480"/>
            <a:ext cx="2468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0" i="0">
                <a:solidFill>
                  <a:srgbClr val="9AA4B5"/>
                </a:solidFill>
                <a:latin typeface="Inter"/>
              </a:rPr>
              <a:t>teams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" y="3611880"/>
            <a:ext cx="10607040" cy="2057400"/>
          </a:xfrm>
          <a:prstGeom prst="roundRect">
            <a:avLst>
              <a:gd name="adj" fmla="val 6000"/>
            </a:avLst>
          </a:prstGeom>
          <a:solidFill>
            <a:srgbClr val="202633"/>
          </a:solidFill>
          <a:ln w="19050">
            <a:solidFill>
              <a:srgbClr val="FFD2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97280" y="3749039"/>
            <a:ext cx="457200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THEME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7280" y="4114800"/>
            <a:ext cx="7680960" cy="731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F2F4F8"/>
                </a:solidFill>
                <a:latin typeface="Inter"/>
              </a:rPr>
              <a:t>“Break it out of the game”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97280" y="4846320"/>
            <a:ext cx="7680960" cy="731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9AA4B5"/>
                </a:solidFill>
                <a:latin typeface="Inter"/>
              </a:rPr>
              <a:t>Build a game where the items belong to the players, and can live on outside it.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46920" y="3767328"/>
            <a:ext cx="1212494" cy="1711756"/>
          </a:xfrm>
          <a:prstGeom prst="roundRect">
            <a:avLst>
              <a:gd name="adj" fmla="val 8000"/>
            </a:avLst>
          </a:prstGeom>
          <a:solidFill>
            <a:srgbClr val="202633"/>
          </a:solidFill>
          <a:ln w="24765">
            <a:solidFill>
              <a:srgbClr val="2EC4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646920" y="3838651"/>
            <a:ext cx="1212494" cy="21396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2EC48A"/>
                </a:solidFill>
                <a:latin typeface="Inter"/>
              </a:rPr>
              <a:t>EQUIP</a:t>
            </a:r>
          </a:p>
        </p:txBody>
      </p:sp>
      <p:sp>
        <p:nvSpPr>
          <p:cNvPr id="33" name="Plaque 32"/>
          <p:cNvSpPr/>
          <p:nvPr/>
        </p:nvSpPr>
        <p:spPr>
          <a:xfrm>
            <a:off x="9953609" y="4109679"/>
            <a:ext cx="599114" cy="677570"/>
          </a:xfrm>
          <a:prstGeom prst="plaque">
            <a:avLst/>
          </a:prstGeom>
          <a:solidFill>
            <a:srgbClr val="2EC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692640" y="4837176"/>
            <a:ext cx="1121054" cy="249631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F2F4F8"/>
                </a:solidFill>
                <a:latin typeface="Inter"/>
              </a:rPr>
              <a:t>DEFENSE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92640" y="5051145"/>
            <a:ext cx="1121054" cy="249631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000" b="1" i="0">
                <a:solidFill>
                  <a:srgbClr val="F2F4F8"/>
                </a:solidFill>
                <a:latin typeface="Inter"/>
              </a:rPr>
              <a:t>BOOST 100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" cy="86868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84048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WHY BLOCKCHAIN, WHY THIS 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58368"/>
            <a:ext cx="106070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2F4F8"/>
                </a:solidFill>
                <a:latin typeface="Inter"/>
              </a:rPr>
              <a:t>Why build it on Nexa?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RENTED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226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OWNED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PORTABLE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0872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PROOF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0176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0D1017"/>
                </a:solidFill>
                <a:latin typeface="Inter"/>
              </a:rPr>
              <a:t>THE JAM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5878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WIN-WIN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4808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1737360"/>
            <a:ext cx="10607040" cy="676656"/>
          </a:xfrm>
          <a:prstGeom prst="roundRect">
            <a:avLst>
              <a:gd name="adj" fmla="val 15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1865376"/>
            <a:ext cx="64008" cy="420624"/>
          </a:xfrm>
          <a:prstGeom prst="rect">
            <a:avLst/>
          </a:prstGeom>
          <a:solidFill>
            <a:srgbClr val="2EC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1560" y="1828800"/>
            <a:ext cx="301752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>
                <a:solidFill>
                  <a:srgbClr val="2EC48A"/>
                </a:solidFill>
                <a:latin typeface="Inter"/>
              </a:rPr>
              <a:t>Near-zero fees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0" y="1828800"/>
            <a:ext cx="603504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F2F4F8"/>
                </a:solidFill>
                <a:latin typeface="Inter"/>
              </a:rPr>
              <a:t>“a fraction of a fraction of a cent”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1828800"/>
            <a:ext cx="128016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15:29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2523744"/>
            <a:ext cx="10607040" cy="676656"/>
          </a:xfrm>
          <a:prstGeom prst="roundRect">
            <a:avLst>
              <a:gd name="adj" fmla="val 15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22960" y="2651760"/>
            <a:ext cx="64008" cy="420624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1560" y="2615184"/>
            <a:ext cx="301752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>
                <a:solidFill>
                  <a:srgbClr val="FFD23F"/>
                </a:solidFill>
                <a:latin typeface="Inter"/>
              </a:rPr>
              <a:t>Native tokens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14800" y="2615184"/>
            <a:ext cx="603504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F2F4F8"/>
                </a:solidFill>
                <a:latin typeface="Inter"/>
              </a:rPr>
              <a:t>minted and moved like the base coin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2615184"/>
            <a:ext cx="128016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15:29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3310128"/>
            <a:ext cx="10607040" cy="676656"/>
          </a:xfrm>
          <a:prstGeom prst="roundRect">
            <a:avLst>
              <a:gd name="adj" fmla="val 15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60" y="3438144"/>
            <a:ext cx="64008" cy="420624"/>
          </a:xfrm>
          <a:prstGeom prst="rect">
            <a:avLst/>
          </a:prstGeom>
          <a:solidFill>
            <a:srgbClr val="4F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51560" y="3401568"/>
            <a:ext cx="301752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>
                <a:solidFill>
                  <a:srgbClr val="4FA3FF"/>
                </a:solidFill>
                <a:latin typeface="Inter"/>
              </a:rPr>
              <a:t>Smart contracts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3401568"/>
            <a:ext cx="603504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F2F4F8"/>
                </a:solidFill>
                <a:latin typeface="Inter"/>
              </a:rPr>
              <a:t>lock a card into a match, enforce the prize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3401568"/>
            <a:ext cx="128016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15:29 · 25:17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2960" y="4096512"/>
            <a:ext cx="10607040" cy="676656"/>
          </a:xfrm>
          <a:prstGeom prst="roundRect">
            <a:avLst>
              <a:gd name="adj" fmla="val 15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22960" y="4224528"/>
            <a:ext cx="64008" cy="420624"/>
          </a:xfrm>
          <a:prstGeom prst="rect">
            <a:avLst/>
          </a:prstGeom>
          <a:solidFill>
            <a:srgbClr val="9B5C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51560" y="4187952"/>
            <a:ext cx="301752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>
                <a:solidFill>
                  <a:srgbClr val="9B5CD6"/>
                </a:solidFill>
                <a:latin typeface="Inter"/>
              </a:rPr>
              <a:t>Partial transactions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14800" y="4187952"/>
            <a:ext cx="603504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F2F4F8"/>
                </a:solidFill>
                <a:latin typeface="Inter"/>
              </a:rPr>
              <a:t>“I have A, I want B” offers anyone can fill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58400" y="4187952"/>
            <a:ext cx="128016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15:59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22960" y="4882896"/>
            <a:ext cx="10607040" cy="676656"/>
          </a:xfrm>
          <a:prstGeom prst="roundRect">
            <a:avLst>
              <a:gd name="adj" fmla="val 15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22960" y="5010912"/>
            <a:ext cx="64008" cy="420624"/>
          </a:xfrm>
          <a:prstGeom prst="rect">
            <a:avLst/>
          </a:prstGeom>
          <a:solidFill>
            <a:srgbClr val="FF8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51560" y="4974336"/>
            <a:ext cx="301752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>
                <a:solidFill>
                  <a:srgbClr val="FF8A3D"/>
                </a:solidFill>
                <a:latin typeface="Inter"/>
              </a:rPr>
              <a:t>Wally identity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14800" y="4974336"/>
            <a:ext cx="603504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F2F4F8"/>
                </a:solidFill>
                <a:latin typeface="Inter"/>
              </a:rPr>
              <a:t>log in with your wallet, no password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58400" y="4974336"/>
            <a:ext cx="1280160" cy="502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24:16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" cy="86868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84048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THE TOOLKIT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58368"/>
            <a:ext cx="106070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2F4F8"/>
                </a:solidFill>
                <a:latin typeface="Inter"/>
              </a:rPr>
              <a:t>What teams build with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RENTED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226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OWNED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PORTABLE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0872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PROOF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0176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THE JAM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0D1017"/>
                </a:solidFill>
                <a:latin typeface="Inter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5878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WIN-WIN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4808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1737360"/>
            <a:ext cx="5166360" cy="1600200"/>
          </a:xfrm>
          <a:prstGeom prst="roundRect">
            <a:avLst>
              <a:gd name="adj" fmla="val 8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1965960"/>
            <a:ext cx="64008" cy="114300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1901952"/>
            <a:ext cx="4754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 i="0">
                <a:solidFill>
                  <a:srgbClr val="FFD23F"/>
                </a:solidFill>
                <a:latin typeface="Inter"/>
              </a:rPr>
              <a:t>Build On Nexa (BON)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" y="2395728"/>
            <a:ext cx="4754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 i="0">
                <a:solidFill>
                  <a:srgbClr val="F2F4F8"/>
                </a:solidFill>
                <a:latin typeface="Inter"/>
              </a:rPr>
              <a:t>docs: mint NFTs, create tokens, use Wally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2816352"/>
            <a:ext cx="47548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9AA4B5"/>
                </a:solidFill>
                <a:latin typeface="Inter"/>
              </a:rPr>
              <a:t>build.nexa.org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1737360"/>
            <a:ext cx="5166360" cy="1600200"/>
          </a:xfrm>
          <a:prstGeom prst="roundRect">
            <a:avLst>
              <a:gd name="adj" fmla="val 8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63640" y="1965960"/>
            <a:ext cx="64008" cy="114300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37960" y="1901952"/>
            <a:ext cx="4754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 i="0">
                <a:solidFill>
                  <a:srgbClr val="FFD23F"/>
                </a:solidFill>
                <a:latin typeface="Inter"/>
              </a:rPr>
              <a:t>Wally Wallet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7960" y="2395728"/>
            <a:ext cx="4754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 i="0">
                <a:solidFill>
                  <a:srgbClr val="F2F4F8"/>
                </a:solidFill>
                <a:latin typeface="Inter"/>
              </a:rPr>
              <a:t>players' wallet + login by QR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37960" y="2816352"/>
            <a:ext cx="47548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9AA4B5"/>
                </a:solidFill>
                <a:latin typeface="Inter"/>
              </a:rPr>
              <a:t>wallywallet.org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3566160"/>
            <a:ext cx="5166360" cy="1600200"/>
          </a:xfrm>
          <a:prstGeom prst="roundRect">
            <a:avLst>
              <a:gd name="adj" fmla="val 8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60" y="3794760"/>
            <a:ext cx="64008" cy="114300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97280" y="3730752"/>
            <a:ext cx="4754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 i="0">
                <a:solidFill>
                  <a:srgbClr val="FFD23F"/>
                </a:solidFill>
                <a:latin typeface="Inter"/>
              </a:rPr>
              <a:t>Nexa AI skills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97280" y="4224528"/>
            <a:ext cx="4754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 i="0">
                <a:solidFill>
                  <a:srgbClr val="F2F4F8"/>
                </a:solidFill>
                <a:latin typeface="Inter"/>
              </a:rPr>
              <a:t>skill files that teach coding agents Nexa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7280" y="4645152"/>
            <a:ext cx="47548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9AA4B5"/>
                </a:solidFill>
                <a:latin typeface="Inter"/>
              </a:rPr>
              <a:t>gitlab.com/nexa/nexaaiskills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63640" y="3566160"/>
            <a:ext cx="5166360" cy="1600200"/>
          </a:xfrm>
          <a:prstGeom prst="roundRect">
            <a:avLst>
              <a:gd name="adj" fmla="val 8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263640" y="3794760"/>
            <a:ext cx="64008" cy="114300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37960" y="3730752"/>
            <a:ext cx="4754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 i="0">
                <a:solidFill>
                  <a:srgbClr val="FFD23F"/>
                </a:solidFill>
                <a:latin typeface="Inter"/>
              </a:rPr>
              <a:t>Nexa testnet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37960" y="4224528"/>
            <a:ext cx="4754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 i="0">
                <a:solidFill>
                  <a:srgbClr val="F2F4F8"/>
                </a:solidFill>
                <a:latin typeface="Inter"/>
              </a:rPr>
              <a:t>free test coins, real rules, no real money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37960" y="4645152"/>
            <a:ext cx="47548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 i="0">
                <a:solidFill>
                  <a:srgbClr val="FF5CA8"/>
                </a:solidFill>
                <a:latin typeface="Inter"/>
              </a:rPr>
              <a:t>[confirm faucet/testnet access]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960" y="5440680"/>
            <a:ext cx="106070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F2F4F8"/>
                </a:solidFill>
                <a:latin typeface="Inter"/>
              </a:rPr>
              <a:t>Mentors on site: </a:t>
            </a:r>
            <a:r>
              <a:rPr sz="1600" b="0" i="0">
                <a:solidFill>
                  <a:srgbClr val="FF5CA8"/>
                </a:solidFill>
                <a:latin typeface="Inter"/>
              </a:rPr>
              <a:t>[Bitcoin Unlimited / Nexa developers TBD]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" cy="86868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84048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SCHEDULE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58368"/>
            <a:ext cx="106070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2F4F8"/>
                </a:solidFill>
                <a:latin typeface="Inter"/>
              </a:rPr>
              <a:t>48 hours, one card, many new games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RENTED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226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OWNED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PORTABLE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0872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PROOF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0176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0D1017"/>
                </a:solidFill>
                <a:latin typeface="Inter"/>
              </a:rPr>
              <a:t>THE JAM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5878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WIN-WIN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4808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10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1783080"/>
            <a:ext cx="1984248" cy="3566160"/>
          </a:xfrm>
          <a:prstGeom prst="roundRect">
            <a:avLst>
              <a:gd name="adj" fmla="val 6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1901952"/>
            <a:ext cx="1984248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D23F"/>
                </a:solidFill>
                <a:latin typeface="Inter"/>
              </a:rPr>
              <a:t>FRI 18:00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426464" y="2377440"/>
            <a:ext cx="777240" cy="1097280"/>
          </a:xfrm>
          <a:prstGeom prst="roundRect">
            <a:avLst>
              <a:gd name="adj" fmla="val 8000"/>
            </a:avLst>
          </a:prstGeom>
          <a:solidFill>
            <a:srgbClr val="202633"/>
          </a:solidFill>
          <a:ln w="15875">
            <a:solidFill>
              <a:srgbClr val="FFD2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26464" y="2423160"/>
            <a:ext cx="777240" cy="1371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FFD23F"/>
                </a:solidFill>
                <a:latin typeface="Inter"/>
              </a:rPr>
              <a:t>EQUIP</a:t>
            </a:r>
          </a:p>
        </p:txBody>
      </p:sp>
      <p:sp>
        <p:nvSpPr>
          <p:cNvPr id="19" name="Plaque 18"/>
          <p:cNvSpPr/>
          <p:nvPr/>
        </p:nvSpPr>
        <p:spPr>
          <a:xfrm>
            <a:off x="1623060" y="2596896"/>
            <a:ext cx="384048" cy="434340"/>
          </a:xfrm>
          <a:prstGeom prst="plaque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472184" y="3063240"/>
            <a:ext cx="685800" cy="1600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F2F4F8"/>
                </a:solidFill>
                <a:latin typeface="Inter"/>
              </a:rPr>
              <a:t>DEFENSE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72184" y="3200400"/>
            <a:ext cx="685800" cy="1600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F2F4F8"/>
                </a:solidFill>
                <a:latin typeface="Inter"/>
              </a:rPr>
              <a:t>BOOST 100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3611880"/>
            <a:ext cx="1801368" cy="10058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 i="0">
                <a:solidFill>
                  <a:srgbClr val="F2F4F8"/>
                </a:solidFill>
                <a:latin typeface="Inter"/>
              </a:rPr>
              <a:t>Kickoff + tournament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617720"/>
            <a:ext cx="1801368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0" i="0">
                <a:solidFill>
                  <a:srgbClr val="FF5CA8"/>
                </a:solidFill>
                <a:latin typeface="Inter"/>
              </a:rPr>
              <a:t>[if Nexa Warriors is ready]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825496" y="2926080"/>
            <a:ext cx="146304" cy="0"/>
          </a:xfrm>
          <a:prstGeom prst="line">
            <a:avLst/>
          </a:prstGeom>
          <a:ln w="25400">
            <a:solidFill>
              <a:srgbClr val="FFD23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2990088" y="1783080"/>
            <a:ext cx="1984248" cy="3566160"/>
          </a:xfrm>
          <a:prstGeom prst="roundRect">
            <a:avLst>
              <a:gd name="adj" fmla="val 6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990088" y="1901952"/>
            <a:ext cx="1984248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D23F"/>
                </a:solidFill>
                <a:latin typeface="Inter"/>
              </a:rPr>
              <a:t>FRI 20:00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593592" y="2377440"/>
            <a:ext cx="777240" cy="1097280"/>
          </a:xfrm>
          <a:prstGeom prst="roundRect">
            <a:avLst>
              <a:gd name="adj" fmla="val 8000"/>
            </a:avLst>
          </a:prstGeom>
          <a:solidFill>
            <a:srgbClr val="202633"/>
          </a:solidFill>
          <a:ln w="15875">
            <a:solidFill>
              <a:srgbClr val="FFD2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593592" y="2423160"/>
            <a:ext cx="777240" cy="1371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FFD23F"/>
                </a:solidFill>
                <a:latin typeface="Inter"/>
              </a:rPr>
              <a:t>EQUIP</a:t>
            </a:r>
          </a:p>
        </p:txBody>
      </p:sp>
      <p:sp>
        <p:nvSpPr>
          <p:cNvPr id="29" name="Plaque 28"/>
          <p:cNvSpPr/>
          <p:nvPr/>
        </p:nvSpPr>
        <p:spPr>
          <a:xfrm>
            <a:off x="3790188" y="2596896"/>
            <a:ext cx="384048" cy="434340"/>
          </a:xfrm>
          <a:prstGeom prst="plaque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639312" y="3063240"/>
            <a:ext cx="685800" cy="1600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F2F4F8"/>
                </a:solidFill>
                <a:latin typeface="Inter"/>
              </a:rPr>
              <a:t>DEFENSE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39312" y="3200400"/>
            <a:ext cx="685800" cy="1600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F2F4F8"/>
                </a:solidFill>
                <a:latin typeface="Inter"/>
              </a:rPr>
              <a:t>BOOST 100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81528" y="3611880"/>
            <a:ext cx="1801368" cy="10058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 i="0">
                <a:solidFill>
                  <a:srgbClr val="F2F4F8"/>
                </a:solidFill>
                <a:latin typeface="Inter"/>
              </a:rPr>
              <a:t>Teams form, theme revealed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4992624" y="2926080"/>
            <a:ext cx="146304" cy="0"/>
          </a:xfrm>
          <a:prstGeom prst="line">
            <a:avLst/>
          </a:prstGeom>
          <a:ln w="25400">
            <a:solidFill>
              <a:srgbClr val="FFD23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5157216" y="1783080"/>
            <a:ext cx="1984248" cy="3566160"/>
          </a:xfrm>
          <a:prstGeom prst="roundRect">
            <a:avLst>
              <a:gd name="adj" fmla="val 6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157216" y="1901952"/>
            <a:ext cx="1984248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D23F"/>
                </a:solidFill>
                <a:latin typeface="Inter"/>
              </a:rPr>
              <a:t>SAT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760720" y="2377440"/>
            <a:ext cx="777240" cy="1097280"/>
          </a:xfrm>
          <a:prstGeom prst="roundRect">
            <a:avLst>
              <a:gd name="adj" fmla="val 8000"/>
            </a:avLst>
          </a:prstGeom>
          <a:solidFill>
            <a:srgbClr val="202633"/>
          </a:solidFill>
          <a:ln w="15875">
            <a:solidFill>
              <a:srgbClr val="2EC4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760720" y="2423160"/>
            <a:ext cx="777240" cy="1371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2EC48A"/>
                </a:solidFill>
                <a:latin typeface="Inter"/>
              </a:rPr>
              <a:t>EQUIP</a:t>
            </a:r>
          </a:p>
        </p:txBody>
      </p:sp>
      <p:sp>
        <p:nvSpPr>
          <p:cNvPr id="38" name="Plaque 37"/>
          <p:cNvSpPr/>
          <p:nvPr/>
        </p:nvSpPr>
        <p:spPr>
          <a:xfrm>
            <a:off x="5957316" y="2596896"/>
            <a:ext cx="384048" cy="434340"/>
          </a:xfrm>
          <a:prstGeom prst="plaque">
            <a:avLst/>
          </a:prstGeom>
          <a:solidFill>
            <a:srgbClr val="2EC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806440" y="3063240"/>
            <a:ext cx="685800" cy="1600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F2F4F8"/>
                </a:solidFill>
                <a:latin typeface="Inter"/>
              </a:rPr>
              <a:t>DEFENSE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06440" y="3200400"/>
            <a:ext cx="685800" cy="1600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F2F4F8"/>
                </a:solidFill>
                <a:latin typeface="Inter"/>
              </a:rPr>
              <a:t>BOOST 100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248656" y="3611880"/>
            <a:ext cx="1801368" cy="10058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 i="0">
                <a:solidFill>
                  <a:srgbClr val="F2F4F8"/>
                </a:solidFill>
                <a:latin typeface="Inter"/>
              </a:rPr>
              <a:t>Build: mint, code, playtest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248656" y="4617720"/>
            <a:ext cx="1801368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0" i="0">
                <a:solidFill>
                  <a:srgbClr val="9AA4B5"/>
                </a:solidFill>
                <a:latin typeface="Inter"/>
              </a:rPr>
              <a:t>mentors on site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7159752" y="2926080"/>
            <a:ext cx="146304" cy="0"/>
          </a:xfrm>
          <a:prstGeom prst="line">
            <a:avLst/>
          </a:prstGeom>
          <a:ln w="25400">
            <a:solidFill>
              <a:srgbClr val="FFD23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7324344" y="1783080"/>
            <a:ext cx="1984248" cy="3566160"/>
          </a:xfrm>
          <a:prstGeom prst="roundRect">
            <a:avLst>
              <a:gd name="adj" fmla="val 6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24344" y="1901952"/>
            <a:ext cx="1984248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D23F"/>
                </a:solidFill>
                <a:latin typeface="Inter"/>
              </a:rPr>
              <a:t>SUN 14:00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927848" y="2377440"/>
            <a:ext cx="777240" cy="1097280"/>
          </a:xfrm>
          <a:prstGeom prst="roundRect">
            <a:avLst>
              <a:gd name="adj" fmla="val 8000"/>
            </a:avLst>
          </a:prstGeom>
          <a:solidFill>
            <a:srgbClr val="202633"/>
          </a:solidFill>
          <a:ln w="15875">
            <a:solidFill>
              <a:srgbClr val="2EC4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927848" y="2423160"/>
            <a:ext cx="777240" cy="1371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2EC48A"/>
                </a:solidFill>
                <a:latin typeface="Inter"/>
              </a:rPr>
              <a:t>EQUIP</a:t>
            </a:r>
          </a:p>
        </p:txBody>
      </p:sp>
      <p:sp>
        <p:nvSpPr>
          <p:cNvPr id="48" name="Plaque 47"/>
          <p:cNvSpPr/>
          <p:nvPr/>
        </p:nvSpPr>
        <p:spPr>
          <a:xfrm>
            <a:off x="8124444" y="2596896"/>
            <a:ext cx="384048" cy="434340"/>
          </a:xfrm>
          <a:prstGeom prst="plaque">
            <a:avLst/>
          </a:prstGeom>
          <a:solidFill>
            <a:srgbClr val="2EC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973568" y="3063240"/>
            <a:ext cx="685800" cy="1600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F2F4F8"/>
                </a:solidFill>
                <a:latin typeface="Inter"/>
              </a:rPr>
              <a:t>DEFENSE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973568" y="3200400"/>
            <a:ext cx="685800" cy="1600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F2F4F8"/>
                </a:solidFill>
                <a:latin typeface="Inter"/>
              </a:rPr>
              <a:t>BOOST 100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15783" y="3611880"/>
            <a:ext cx="1801368" cy="10058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 i="0">
                <a:solidFill>
                  <a:srgbClr val="F2F4F8"/>
                </a:solidFill>
                <a:latin typeface="Inter"/>
              </a:rPr>
              <a:t>Demos: show the card in YOUR game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9326880" y="2926080"/>
            <a:ext cx="146304" cy="0"/>
          </a:xfrm>
          <a:prstGeom prst="line">
            <a:avLst/>
          </a:prstGeom>
          <a:ln w="25400">
            <a:solidFill>
              <a:srgbClr val="FFD23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9491472" y="1783080"/>
            <a:ext cx="1984248" cy="3566160"/>
          </a:xfrm>
          <a:prstGeom prst="roundRect">
            <a:avLst>
              <a:gd name="adj" fmla="val 6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491472" y="1901952"/>
            <a:ext cx="1984248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D23F"/>
                </a:solidFill>
                <a:latin typeface="Inter"/>
              </a:rPr>
              <a:t>SUN 16:00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0094976" y="2377440"/>
            <a:ext cx="777240" cy="1097280"/>
          </a:xfrm>
          <a:prstGeom prst="roundRect">
            <a:avLst>
              <a:gd name="adj" fmla="val 8000"/>
            </a:avLst>
          </a:prstGeom>
          <a:solidFill>
            <a:srgbClr val="202633"/>
          </a:solidFill>
          <a:ln w="15875">
            <a:solidFill>
              <a:srgbClr val="2EC4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0094976" y="2423160"/>
            <a:ext cx="777240" cy="1371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2EC48A"/>
                </a:solidFill>
                <a:latin typeface="Inter"/>
              </a:rPr>
              <a:t>EQUIP</a:t>
            </a:r>
          </a:p>
        </p:txBody>
      </p:sp>
      <p:sp>
        <p:nvSpPr>
          <p:cNvPr id="57" name="Plaque 56"/>
          <p:cNvSpPr/>
          <p:nvPr/>
        </p:nvSpPr>
        <p:spPr>
          <a:xfrm>
            <a:off x="10291572" y="2596896"/>
            <a:ext cx="384048" cy="434340"/>
          </a:xfrm>
          <a:prstGeom prst="plaque">
            <a:avLst/>
          </a:prstGeom>
          <a:solidFill>
            <a:srgbClr val="2EC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0140696" y="3063240"/>
            <a:ext cx="685800" cy="1600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F2F4F8"/>
                </a:solidFill>
                <a:latin typeface="Inter"/>
              </a:rPr>
              <a:t>DEFENSE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140696" y="3200400"/>
            <a:ext cx="685800" cy="1600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 i="0">
                <a:solidFill>
                  <a:srgbClr val="F2F4F8"/>
                </a:solidFill>
                <a:latin typeface="Inter"/>
              </a:rPr>
              <a:t>BOOST 100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582912" y="3611880"/>
            <a:ext cx="1801368" cy="10058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 i="0">
                <a:solidFill>
                  <a:srgbClr val="F2F4F8"/>
                </a:solidFill>
                <a:latin typeface="Inter"/>
              </a:rPr>
              <a:t>Judging + prizes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582912" y="4617720"/>
            <a:ext cx="1801368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0" i="0">
                <a:solidFill>
                  <a:srgbClr val="FF5CA8"/>
                </a:solidFill>
                <a:latin typeface="Inter"/>
              </a:rPr>
              <a:t>[prizes TBD]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22960" y="5440680"/>
            <a:ext cx="106070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9AA4B5"/>
                </a:solidFill>
                <a:latin typeface="Inter"/>
              </a:rPr>
              <a:t>Times are a sketch.  </a:t>
            </a:r>
            <a:r>
              <a:rPr sz="1500" b="0" i="0">
                <a:solidFill>
                  <a:srgbClr val="FF5CA8"/>
                </a:solidFill>
                <a:latin typeface="Inter"/>
              </a:rPr>
              <a:t>[date TBD]</a:t>
            </a:r>
            <a:r>
              <a:rPr sz="1500" b="0" i="0">
                <a:solidFill>
                  <a:srgbClr val="9AA4B5"/>
                </a:solidFill>
                <a:latin typeface="Inter"/>
              </a:rPr>
              <a:t>  ·  </a:t>
            </a:r>
            <a:r>
              <a:rPr sz="1500" b="0" i="0">
                <a:solidFill>
                  <a:srgbClr val="FF5CA8"/>
                </a:solidFill>
                <a:latin typeface="Inter"/>
              </a:rPr>
              <a:t>[venue TBD]</a:t>
            </a:r>
            <a:r>
              <a:rPr sz="1500" b="0" i="0">
                <a:solidFill>
                  <a:srgbClr val="9AA4B5"/>
                </a:solidFill>
                <a:latin typeface="Inter"/>
              </a:rPr>
              <a:t>  ·  </a:t>
            </a:r>
            <a:r>
              <a:rPr sz="1500" b="0" i="0">
                <a:solidFill>
                  <a:srgbClr val="FF5CA8"/>
                </a:solidFill>
                <a:latin typeface="Inter"/>
              </a:rPr>
              <a:t>[food + overnight access TBD]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" cy="86868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84048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WHAT EACH SIDE GETS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58368"/>
            <a:ext cx="106070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2F4F8"/>
                </a:solidFill>
                <a:latin typeface="Inter"/>
              </a:rPr>
              <a:t>Everyone leaves with something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RENTED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226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OWNED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PORTABLE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0872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PROOF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0176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THE JAM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5878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0D1017"/>
                </a:solidFill>
                <a:latin typeface="Inter"/>
              </a:rPr>
              <a:t>WIN-WIN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4808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11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1737360"/>
            <a:ext cx="3383280" cy="3977639"/>
          </a:xfrm>
          <a:prstGeom prst="roundRect">
            <a:avLst>
              <a:gd name="adj" fmla="val 6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1737360"/>
            <a:ext cx="3383280" cy="9144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1920240"/>
            <a:ext cx="30175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1" i="0">
                <a:solidFill>
                  <a:srgbClr val="FFD23F"/>
                </a:solidFill>
                <a:latin typeface="Inter"/>
              </a:rPr>
              <a:t>Students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2651760"/>
            <a:ext cx="3017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FFD23F"/>
                </a:solidFill>
                <a:latin typeface="Inter"/>
              </a:rPr>
              <a:t>▸  </a:t>
            </a:r>
            <a:r>
              <a:rPr sz="1600" b="0" i="0">
                <a:solidFill>
                  <a:srgbClr val="F2F4F8"/>
                </a:solidFill>
                <a:latin typeface="Inter"/>
              </a:rPr>
              <a:t>Ship a real game in 48h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3364991"/>
            <a:ext cx="3017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FFD23F"/>
                </a:solidFill>
                <a:latin typeface="Inter"/>
              </a:rPr>
              <a:t>▸  </a:t>
            </a:r>
            <a:r>
              <a:rPr sz="1600" b="0" i="0">
                <a:solidFill>
                  <a:srgbClr val="F2F4F8"/>
                </a:solidFill>
                <a:latin typeface="Inter"/>
              </a:rPr>
              <a:t>Hands-on blockchain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4078224"/>
            <a:ext cx="3017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FFD23F"/>
                </a:solidFill>
                <a:latin typeface="Inter"/>
              </a:rPr>
              <a:t>▸  </a:t>
            </a:r>
            <a:r>
              <a:rPr sz="1600" b="0" i="0">
                <a:solidFill>
                  <a:srgbClr val="F2F4F8"/>
                </a:solidFill>
                <a:latin typeface="Inter"/>
              </a:rPr>
              <a:t>Portfolio + </a:t>
            </a:r>
            <a:r>
              <a:rPr sz="1600" b="0" i="0">
                <a:solidFill>
                  <a:srgbClr val="FF5CA8"/>
                </a:solidFill>
                <a:latin typeface="Inter"/>
              </a:rPr>
              <a:t>[prizes TBD]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4791456"/>
            <a:ext cx="3017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FFD23F"/>
                </a:solidFill>
                <a:latin typeface="Inter"/>
              </a:rPr>
              <a:t>▸  </a:t>
            </a:r>
            <a:r>
              <a:rPr sz="1600" b="0" i="0">
                <a:solidFill>
                  <a:srgbClr val="F2F4F8"/>
                </a:solidFill>
                <a:latin typeface="Inter"/>
              </a:rPr>
              <a:t>Mentors from Nexa devs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1737360"/>
            <a:ext cx="3383280" cy="3977639"/>
          </a:xfrm>
          <a:prstGeom prst="roundRect">
            <a:avLst>
              <a:gd name="adj" fmla="val 6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434840" y="1737360"/>
            <a:ext cx="3383280" cy="91440"/>
          </a:xfrm>
          <a:prstGeom prst="rect">
            <a:avLst/>
          </a:prstGeom>
          <a:solidFill>
            <a:srgbClr val="4F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617720" y="1920240"/>
            <a:ext cx="30175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1" i="0">
                <a:solidFill>
                  <a:srgbClr val="FF5CA8"/>
                </a:solidFill>
                <a:latin typeface="Inter"/>
              </a:rPr>
              <a:t>[Organizer]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17720" y="2651760"/>
            <a:ext cx="3017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4FA3FF"/>
                </a:solidFill>
                <a:latin typeface="Inter"/>
              </a:rPr>
              <a:t>▸  </a:t>
            </a:r>
            <a:r>
              <a:rPr sz="1600" b="0" i="0">
                <a:solidFill>
                  <a:srgbClr val="F2F4F8"/>
                </a:solidFill>
                <a:latin typeface="Inter"/>
              </a:rPr>
              <a:t>A new kind of jam for members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17720" y="3364991"/>
            <a:ext cx="3017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4FA3FF"/>
                </a:solidFill>
                <a:latin typeface="Inter"/>
              </a:rPr>
              <a:t>▸  </a:t>
            </a:r>
            <a:r>
              <a:rPr sz="1600" b="0" i="0">
                <a:solidFill>
                  <a:srgbClr val="F2F4F8"/>
                </a:solidFill>
                <a:latin typeface="Inter"/>
              </a:rPr>
              <a:t>Cost: </a:t>
            </a:r>
            <a:r>
              <a:rPr sz="1600" b="0" i="0">
                <a:solidFill>
                  <a:srgbClr val="FF5CA8"/>
                </a:solidFill>
                <a:latin typeface="Inter"/>
              </a:rPr>
              <a:t>[budget TBD]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17720" y="4078224"/>
            <a:ext cx="3017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4FA3FF"/>
                </a:solidFill>
                <a:latin typeface="Inter"/>
              </a:rPr>
              <a:t>▸  </a:t>
            </a:r>
            <a:r>
              <a:rPr sz="1600" b="0" i="0">
                <a:solidFill>
                  <a:srgbClr val="F2F4F8"/>
                </a:solidFill>
                <a:latin typeface="Inter"/>
              </a:rPr>
              <a:t>Industry contact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17720" y="4791456"/>
            <a:ext cx="3017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4FA3FF"/>
                </a:solidFill>
                <a:latin typeface="Inter"/>
              </a:rPr>
              <a:t>▸  </a:t>
            </a:r>
            <a:r>
              <a:rPr sz="1600" b="0" i="0">
                <a:solidFill>
                  <a:srgbClr val="FF5CA8"/>
                </a:solidFill>
                <a:latin typeface="Inter"/>
              </a:rPr>
              <a:t>[other benefits TBD]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46720" y="1737360"/>
            <a:ext cx="3383280" cy="3977639"/>
          </a:xfrm>
          <a:prstGeom prst="roundRect">
            <a:avLst>
              <a:gd name="adj" fmla="val 6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46720" y="1737360"/>
            <a:ext cx="3383280" cy="91440"/>
          </a:xfrm>
          <a:prstGeom prst="rect">
            <a:avLst/>
          </a:prstGeom>
          <a:solidFill>
            <a:srgbClr val="2EC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600" y="1920240"/>
            <a:ext cx="30175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1" i="0">
                <a:solidFill>
                  <a:srgbClr val="2EC48A"/>
                </a:solidFill>
                <a:latin typeface="Inter"/>
              </a:rPr>
              <a:t>BU / Nexa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0" y="2651760"/>
            <a:ext cx="3017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2EC48A"/>
                </a:solidFill>
                <a:latin typeface="Inter"/>
              </a:rPr>
              <a:t>▸  </a:t>
            </a:r>
            <a:r>
              <a:rPr sz="1600" b="0" i="0">
                <a:solidFill>
                  <a:srgbClr val="F2F4F8"/>
                </a:solidFill>
                <a:latin typeface="Inter"/>
              </a:rPr>
              <a:t>New builders on Nexa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600" y="3364991"/>
            <a:ext cx="3017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2EC48A"/>
                </a:solidFill>
                <a:latin typeface="Inter"/>
              </a:rPr>
              <a:t>▸  </a:t>
            </a:r>
            <a:r>
              <a:rPr sz="1600" b="0" i="0">
                <a:solidFill>
                  <a:srgbClr val="F2F4F8"/>
                </a:solidFill>
                <a:latin typeface="Inter"/>
              </a:rPr>
              <a:t>Feedback on BON docs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600" y="4078224"/>
            <a:ext cx="3017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2EC48A"/>
                </a:solidFill>
                <a:latin typeface="Inter"/>
              </a:rPr>
              <a:t>▸  </a:t>
            </a:r>
            <a:r>
              <a:rPr sz="1600" b="0" i="0">
                <a:solidFill>
                  <a:srgbClr val="F2F4F8"/>
                </a:solidFill>
                <a:latin typeface="Inter"/>
              </a:rPr>
              <a:t>Ideas for portable items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9600" y="4791456"/>
            <a:ext cx="3017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2EC48A"/>
                </a:solidFill>
                <a:latin typeface="Inter"/>
              </a:rPr>
              <a:t>▸  </a:t>
            </a:r>
            <a:r>
              <a:rPr sz="1600" b="0" i="0">
                <a:solidFill>
                  <a:srgbClr val="F2F4F8"/>
                </a:solidFill>
                <a:latin typeface="Inter"/>
              </a:rPr>
              <a:t>Meet student talent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" cy="86868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84048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JUDGING CRITERIA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58368"/>
            <a:ext cx="106070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2F4F8"/>
                </a:solidFill>
                <a:latin typeface="Inter"/>
              </a:rPr>
              <a:t>How we judge: the talk's own test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RENTED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226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OWNED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PORTABLE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0872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PROOF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0176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THE JAM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5878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0D1017"/>
                </a:solidFill>
                <a:latin typeface="Inter"/>
              </a:rPr>
              <a:t>WIN-WIN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4808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9AA4B5"/>
                </a:solidFill>
                <a:latin typeface="Inter"/>
              </a:rPr>
              <a:t>THE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12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1691640"/>
            <a:ext cx="10607040" cy="822960"/>
          </a:xfrm>
          <a:prstGeom prst="roundRect">
            <a:avLst>
              <a:gd name="adj" fmla="val 12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05840" y="1837944"/>
            <a:ext cx="548640" cy="548640"/>
          </a:xfrm>
          <a:prstGeom prst="ellipse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000" b="1">
                <a:solidFill>
                  <a:srgbClr val="0D1017"/>
                </a:solidFill>
                <a:latin typeface="Inter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3080" y="1764792"/>
            <a:ext cx="548640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>
                <a:solidFill>
                  <a:srgbClr val="F2F4F8"/>
                </a:solidFill>
                <a:latin typeface="Inter"/>
              </a:rPr>
              <a:t>Does blockchain earn its place?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83080" y="2130552"/>
            <a:ext cx="5943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>
                <a:solidFill>
                  <a:srgbClr val="9AA4B5"/>
                </a:solidFill>
                <a:latin typeface="Inter"/>
              </a:rPr>
              <a:t>solves a problem or unlocks something new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75520" y="1874520"/>
            <a:ext cx="1371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200" b="0" i="0">
                <a:solidFill>
                  <a:srgbClr val="9AA4B5"/>
                </a:solidFill>
                <a:latin typeface="Inter"/>
              </a:rPr>
              <a:t>03:06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2624328"/>
            <a:ext cx="10607040" cy="822960"/>
          </a:xfrm>
          <a:prstGeom prst="roundRect">
            <a:avLst>
              <a:gd name="adj" fmla="val 12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5840" y="2770632"/>
            <a:ext cx="548640" cy="548640"/>
          </a:xfrm>
          <a:prstGeom prst="ellipse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000" b="1">
                <a:solidFill>
                  <a:srgbClr val="0D1017"/>
                </a:solidFill>
                <a:latin typeface="Inter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83080" y="2697480"/>
            <a:ext cx="548640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>
                <a:solidFill>
                  <a:srgbClr val="F2F4F8"/>
                </a:solidFill>
                <a:latin typeface="Inter"/>
              </a:rPr>
              <a:t>Does an item leave (or enter) the game?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83080" y="3063240"/>
            <a:ext cx="5943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>
                <a:solidFill>
                  <a:srgbClr val="9AA4B5"/>
                </a:solidFill>
                <a:latin typeface="Inter"/>
              </a:rPr>
              <a:t>true ownership, not just a database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75520" y="2807208"/>
            <a:ext cx="1371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200" b="0" i="0">
                <a:solidFill>
                  <a:srgbClr val="9AA4B5"/>
                </a:solidFill>
                <a:latin typeface="Inter"/>
              </a:rPr>
              <a:t>20:39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3557016"/>
            <a:ext cx="10607040" cy="822960"/>
          </a:xfrm>
          <a:prstGeom prst="roundRect">
            <a:avLst>
              <a:gd name="adj" fmla="val 12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005840" y="3703320"/>
            <a:ext cx="548640" cy="548640"/>
          </a:xfrm>
          <a:prstGeom prst="ellipse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000" b="1">
                <a:solidFill>
                  <a:srgbClr val="0D1017"/>
                </a:solidFill>
                <a:latin typeface="Inter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83080" y="3630168"/>
            <a:ext cx="548640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>
                <a:solidFill>
                  <a:srgbClr val="F2F4F8"/>
                </a:solidFill>
                <a:latin typeface="Inter"/>
              </a:rPr>
              <a:t>Could a Web2 gamer play it?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83080" y="3995928"/>
            <a:ext cx="5943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>
                <a:solidFill>
                  <a:srgbClr val="9AA4B5"/>
                </a:solidFill>
                <a:latin typeface="Inter"/>
              </a:rPr>
              <a:t>easy wallet onboarding, free first try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75520" y="3739896"/>
            <a:ext cx="1371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200" b="0" i="0">
                <a:solidFill>
                  <a:srgbClr val="9AA4B5"/>
                </a:solidFill>
                <a:latin typeface="Inter"/>
              </a:rPr>
              <a:t>44:27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2960" y="4489704"/>
            <a:ext cx="10607040" cy="822960"/>
          </a:xfrm>
          <a:prstGeom prst="roundRect">
            <a:avLst>
              <a:gd name="adj" fmla="val 12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05840" y="4636008"/>
            <a:ext cx="548640" cy="548640"/>
          </a:xfrm>
          <a:prstGeom prst="ellipse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000" b="1">
                <a:solidFill>
                  <a:srgbClr val="0D1017"/>
                </a:solidFill>
                <a:latin typeface="Inter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83080" y="4562856"/>
            <a:ext cx="548640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 i="0">
                <a:solidFill>
                  <a:srgbClr val="F2F4F8"/>
                </a:solidFill>
                <a:latin typeface="Inter"/>
              </a:rPr>
              <a:t>Is it fun?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83080" y="4928616"/>
            <a:ext cx="5943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>
                <a:solidFill>
                  <a:srgbClr val="9AA4B5"/>
                </a:solidFill>
                <a:latin typeface="Inter"/>
              </a:rPr>
              <a:t>effort vs. reward balance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75520" y="4672584"/>
            <a:ext cx="1371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200" b="0" i="0">
                <a:solidFill>
                  <a:srgbClr val="9AA4B5"/>
                </a:solidFill>
                <a:latin typeface="Inter"/>
              </a:rPr>
              <a:t>08:17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960" y="5468112"/>
            <a:ext cx="106070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9AA4B5"/>
                </a:solidFill>
                <a:latin typeface="Inter"/>
              </a:rPr>
              <a:t>Jury: </a:t>
            </a:r>
            <a:r>
              <a:rPr sz="1500" b="0" i="0">
                <a:solidFill>
                  <a:srgbClr val="FF5CA8"/>
                </a:solidFill>
                <a:latin typeface="Inter"/>
              </a:rPr>
              <a:t>[TBD]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502920"/>
            <a:ext cx="109728" cy="868680"/>
          </a:xfrm>
          <a:prstGeom prst="rect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384048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BUDGET &amp; ASK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58368"/>
            <a:ext cx="106070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 i="0">
                <a:solidFill>
                  <a:srgbClr val="F2F4F8"/>
                </a:solidFill>
                <a:latin typeface="Inter"/>
              </a:rPr>
              <a:t>What we need to make it happen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RENTED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226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OWNED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PORTABLE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0872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PROOF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0176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THE JAM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58784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F2F4F8"/>
                </a:solidFill>
                <a:latin typeface="Inter"/>
              </a:rPr>
              <a:t>WIN-WIN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48088" y="5989320"/>
            <a:ext cx="1216152" cy="256032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73152" rIns="73152"/>
          <a:lstStyle/>
          <a:p>
            <a:pPr algn="ctr"/>
            <a:r>
              <a:rPr sz="900" b="1">
                <a:solidFill>
                  <a:srgbClr val="0D1017"/>
                </a:solidFill>
                <a:latin typeface="Inter"/>
              </a:rPr>
              <a:t>THE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13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1737360"/>
            <a:ext cx="6583680" cy="3977639"/>
          </a:xfrm>
          <a:prstGeom prst="roundRect">
            <a:avLst>
              <a:gd name="adj" fmla="val 5000"/>
            </a:avLst>
          </a:prstGeom>
          <a:solidFill>
            <a:srgbClr val="171C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1920240"/>
            <a:ext cx="25603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 i="0">
                <a:solidFill>
                  <a:srgbClr val="F2F4F8"/>
                </a:solidFill>
                <a:latin typeface="Inter"/>
              </a:rPr>
              <a:t>Venue for 48h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1880" y="1920240"/>
            <a:ext cx="23774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>
                <a:solidFill>
                  <a:srgbClr val="FF5CA8"/>
                </a:solidFill>
                <a:latin typeface="Inter"/>
              </a:rPr>
              <a:t>[venue TBD]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97880" y="1920240"/>
            <a:ext cx="1371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400" b="0" i="0">
                <a:solidFill>
                  <a:srgbClr val="FF5CA8"/>
                </a:solidFill>
                <a:latin typeface="Inter"/>
              </a:rPr>
              <a:t>[cost TBD]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51560" y="2487168"/>
            <a:ext cx="6126480" cy="18288"/>
          </a:xfrm>
          <a:prstGeom prst="rect">
            <a:avLst/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51560" y="2651760"/>
            <a:ext cx="25603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 i="0">
                <a:solidFill>
                  <a:srgbClr val="F2F4F8"/>
                </a:solidFill>
                <a:latin typeface="Inter"/>
              </a:rPr>
              <a:t>Food + drinks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1880" y="2651760"/>
            <a:ext cx="23774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>
                <a:solidFill>
                  <a:srgbClr val="FF5CA8"/>
                </a:solidFill>
                <a:latin typeface="Inter"/>
              </a:rPr>
              <a:t>[participants TBD]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97880" y="2651760"/>
            <a:ext cx="1371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400" b="0" i="0">
                <a:solidFill>
                  <a:srgbClr val="FF5CA8"/>
                </a:solidFill>
                <a:latin typeface="Inter"/>
              </a:rPr>
              <a:t>[cost TBD]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51560" y="3218688"/>
            <a:ext cx="6126480" cy="18288"/>
          </a:xfrm>
          <a:prstGeom prst="rect">
            <a:avLst/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51560" y="3383280"/>
            <a:ext cx="25603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 i="0">
                <a:solidFill>
                  <a:srgbClr val="F2F4F8"/>
                </a:solidFill>
                <a:latin typeface="Inter"/>
              </a:rPr>
              <a:t>Prizes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11880" y="3383280"/>
            <a:ext cx="23774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>
                <a:solidFill>
                  <a:srgbClr val="FF5CA8"/>
                </a:solidFill>
                <a:latin typeface="Inter"/>
              </a:rPr>
              <a:t>[prize structure TBD]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97880" y="3383280"/>
            <a:ext cx="1371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400" b="0" i="0">
                <a:solidFill>
                  <a:srgbClr val="FF5CA8"/>
                </a:solidFill>
                <a:latin typeface="Inter"/>
              </a:rPr>
              <a:t>[cost TBD]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51560" y="3950208"/>
            <a:ext cx="6126480" cy="18288"/>
          </a:xfrm>
          <a:prstGeom prst="rect">
            <a:avLst/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51560" y="4114800"/>
            <a:ext cx="25603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 i="0">
                <a:solidFill>
                  <a:srgbClr val="F2F4F8"/>
                </a:solidFill>
                <a:latin typeface="Inter"/>
              </a:rPr>
              <a:t>Mentors + travel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11880" y="4114800"/>
            <a:ext cx="23774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>
                <a:solidFill>
                  <a:srgbClr val="FF5CA8"/>
                </a:solidFill>
                <a:latin typeface="Inter"/>
              </a:rPr>
              <a:t>[BU staff TBD]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97880" y="4114800"/>
            <a:ext cx="1371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400" b="0" i="0">
                <a:solidFill>
                  <a:srgbClr val="FF5CA8"/>
                </a:solidFill>
                <a:latin typeface="Inter"/>
              </a:rPr>
              <a:t>[cost TBD]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51560" y="4681728"/>
            <a:ext cx="6126480" cy="18288"/>
          </a:xfrm>
          <a:prstGeom prst="rect">
            <a:avLst/>
          </a:prstGeom>
          <a:solidFill>
            <a:srgbClr val="2026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51560" y="4846320"/>
            <a:ext cx="25603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 i="0">
                <a:solidFill>
                  <a:srgbClr val="F2F4F8"/>
                </a:solidFill>
                <a:latin typeface="Inter"/>
              </a:rPr>
              <a:t>Marketing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11880" y="4846320"/>
            <a:ext cx="23774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>
                <a:solidFill>
                  <a:srgbClr val="FF5CA8"/>
                </a:solidFill>
                <a:latin typeface="Inter"/>
              </a:rPr>
              <a:t>[Organizer channels]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97880" y="4846320"/>
            <a:ext cx="1371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400" b="0" i="0">
                <a:solidFill>
                  <a:srgbClr val="FF5CA8"/>
                </a:solidFill>
                <a:latin typeface="Inter"/>
              </a:rPr>
              <a:t>[cost TBD]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772400" y="1737360"/>
            <a:ext cx="3657600" cy="3977639"/>
          </a:xfrm>
          <a:prstGeom prst="roundRect">
            <a:avLst>
              <a:gd name="adj" fmla="val 6000"/>
            </a:avLst>
          </a:prstGeom>
          <a:solidFill>
            <a:srgbClr val="202633"/>
          </a:solidFill>
          <a:ln w="19050">
            <a:solidFill>
              <a:srgbClr val="FFD2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001000" y="1920240"/>
            <a:ext cx="320040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>
                <a:solidFill>
                  <a:srgbClr val="FFD23F"/>
                </a:solidFill>
                <a:latin typeface="Inter"/>
              </a:rPr>
              <a:t>THE ASK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01000" y="2423160"/>
            <a:ext cx="320040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 i="0">
                <a:solidFill>
                  <a:srgbClr val="F2F4F8"/>
                </a:solidFill>
                <a:latin typeface="Inter"/>
              </a:rPr>
              <a:t>From the </a:t>
            </a:r>
            <a:r>
              <a:rPr sz="1700" b="1" i="0">
                <a:solidFill>
                  <a:srgbClr val="FF5CA8"/>
                </a:solidFill>
                <a:latin typeface="Inter"/>
              </a:rPr>
              <a:t>[Organizer]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01000" y="2816352"/>
            <a:ext cx="3200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9AA4B5"/>
                </a:solidFill>
                <a:latin typeface="Inter"/>
              </a:rPr>
              <a:t>room, promotion, jury seat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01000" y="3474720"/>
            <a:ext cx="320040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 i="0">
                <a:solidFill>
                  <a:srgbClr val="F2F4F8"/>
                </a:solidFill>
                <a:latin typeface="Inter"/>
              </a:rPr>
              <a:t>From BU / Nexa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01000" y="3867912"/>
            <a:ext cx="3200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9AA4B5"/>
                </a:solidFill>
                <a:latin typeface="Inter"/>
              </a:rPr>
              <a:t>mentors, </a:t>
            </a:r>
            <a:r>
              <a:rPr sz="1500" b="0" i="0">
                <a:solidFill>
                  <a:srgbClr val="FF5CA8"/>
                </a:solidFill>
                <a:latin typeface="Inter"/>
              </a:rPr>
              <a:t>[funding TBD]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01000" y="4526279"/>
            <a:ext cx="3200400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 i="0">
                <a:solidFill>
                  <a:srgbClr val="F2F4F8"/>
                </a:solidFill>
                <a:latin typeface="Inter"/>
              </a:rPr>
              <a:t>Sponsors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01000" y="4919472"/>
            <a:ext cx="3200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FF5CA8"/>
                </a:solidFill>
                <a:latin typeface="Inter"/>
              </a:rPr>
              <a:t>[sponsors TBD]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Blockchain Game Jam  ·  proposal  ·  jQrgen  ·  Bitcoin Unlimited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00800"/>
            <a:ext cx="685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14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417320" y="1188720"/>
            <a:ext cx="1865376" cy="2633472"/>
          </a:xfrm>
          <a:prstGeom prst="roundRect">
            <a:avLst>
              <a:gd name="adj" fmla="val 8000"/>
            </a:avLst>
          </a:prstGeom>
          <a:solidFill>
            <a:srgbClr val="202633"/>
          </a:solidFill>
          <a:ln w="38100">
            <a:solidFill>
              <a:srgbClr val="2EC4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7320" y="1298448"/>
            <a:ext cx="1865376" cy="32918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>
                <a:solidFill>
                  <a:srgbClr val="2EC48A"/>
                </a:solidFill>
                <a:latin typeface="Inter"/>
              </a:rPr>
              <a:t>EQUIP</a:t>
            </a:r>
          </a:p>
        </p:txBody>
      </p:sp>
      <p:sp>
        <p:nvSpPr>
          <p:cNvPr id="6" name="Plaque 5"/>
          <p:cNvSpPr/>
          <p:nvPr/>
        </p:nvSpPr>
        <p:spPr>
          <a:xfrm>
            <a:off x="1889150" y="1715414"/>
            <a:ext cx="921715" cy="1042415"/>
          </a:xfrm>
          <a:prstGeom prst="plaque">
            <a:avLst/>
          </a:prstGeom>
          <a:solidFill>
            <a:srgbClr val="2EC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63040" y="2834639"/>
            <a:ext cx="1773936" cy="384048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2F4F8"/>
                </a:solidFill>
                <a:latin typeface="Inter"/>
              </a:rPr>
              <a:t>DEFENSE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3163824"/>
            <a:ext cx="1773936" cy="384048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2F4F8"/>
                </a:solidFill>
                <a:latin typeface="Inter"/>
              </a:rPr>
              <a:t>BOOST 100</a:t>
            </a:r>
          </a:p>
        </p:txBody>
      </p:sp>
      <p:pic>
        <p:nvPicPr>
          <p:cNvPr id="9" name="Picture 8" descr="qr-tal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4206240"/>
            <a:ext cx="1188720" cy="11887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31720" y="4206240"/>
            <a:ext cx="21488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>
                <a:solidFill>
                  <a:srgbClr val="FFD23F"/>
                </a:solidFill>
                <a:latin typeface="Inter"/>
              </a:rPr>
              <a:t>WATCH THE TALK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31720" y="4526280"/>
            <a:ext cx="21488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F2F4F8"/>
                </a:solidFill>
                <a:latin typeface="Inter"/>
              </a:rPr>
              <a:t>“Moving Beyond Centralized Gaming using the Nexa Blockchain”</a:t>
            </a:r>
          </a:p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F2F4F8"/>
                </a:solidFill>
                <a:latin typeface="Inter"/>
              </a:rPr>
              <a:t>Steven van den Meiracker</a:t>
            </a:r>
          </a:p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F2F4F8"/>
                </a:solidFill>
                <a:latin typeface="Inter"/>
              </a:rPr>
              <a:t>Nexa on YouTube,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486400"/>
            <a:ext cx="35661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9AA4B5"/>
                </a:solidFill>
                <a:latin typeface="Inter"/>
              </a:rPr>
              <a:t>youtube.com/watch?v=NHAPE0JRhCM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1554480"/>
            <a:ext cx="69494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 i="0">
                <a:solidFill>
                  <a:srgbClr val="FFD23F"/>
                </a:solidFill>
                <a:latin typeface="Inter"/>
              </a:rPr>
              <a:t>SO, WHO OWNS THIS CARD?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011680"/>
            <a:ext cx="6949440" cy="16459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rgbClr val="F2F4F8"/>
                </a:solidFill>
                <a:latin typeface="Inter"/>
              </a:rPr>
              <a:t>The player.</a:t>
            </a:r>
          </a:p>
          <a:p>
            <a:pPr algn="l">
              <a:lnSpc>
                <a:spcPct val="105000"/>
              </a:lnSpc>
            </a:pPr>
            <a:r>
              <a:rPr sz="3800" b="1" i="0">
                <a:solidFill>
                  <a:srgbClr val="F2F4F8"/>
                </a:solidFill>
                <a:latin typeface="Inter"/>
              </a:rPr>
              <a:t>Next game: </a:t>
            </a:r>
            <a:r>
              <a:rPr sz="3800" b="1" i="0">
                <a:solidFill>
                  <a:srgbClr val="FF5CA8"/>
                </a:solidFill>
                <a:latin typeface="Inter"/>
              </a:rPr>
              <a:t>[Organizer]</a:t>
            </a:r>
          </a:p>
        </p:txBody>
      </p:sp>
      <p:sp>
        <p:nvSpPr>
          <p:cNvPr id="15" name="Oval 14"/>
          <p:cNvSpPr/>
          <p:nvPr/>
        </p:nvSpPr>
        <p:spPr>
          <a:xfrm>
            <a:off x="4572000" y="3931920"/>
            <a:ext cx="384048" cy="384048"/>
          </a:xfrm>
          <a:prstGeom prst="ellipse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0D1017"/>
                </a:solidFill>
                <a:latin typeface="Inter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3931920"/>
            <a:ext cx="640080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 i="0">
                <a:solidFill>
                  <a:srgbClr val="F2F4F8"/>
                </a:solidFill>
                <a:latin typeface="Inter"/>
              </a:rPr>
              <a:t>Pick a date with the </a:t>
            </a:r>
            <a:r>
              <a:rPr sz="1800" b="0" i="0">
                <a:solidFill>
                  <a:srgbClr val="FF5CA8"/>
                </a:solidFill>
                <a:latin typeface="Inter"/>
              </a:rPr>
              <a:t>[Organizer]</a:t>
            </a:r>
          </a:p>
        </p:txBody>
      </p:sp>
      <p:sp>
        <p:nvSpPr>
          <p:cNvPr id="17" name="Oval 16"/>
          <p:cNvSpPr/>
          <p:nvPr/>
        </p:nvSpPr>
        <p:spPr>
          <a:xfrm>
            <a:off x="4572000" y="4498848"/>
            <a:ext cx="384048" cy="384048"/>
          </a:xfrm>
          <a:prstGeom prst="ellipse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0D1017"/>
                </a:solidFill>
                <a:latin typeface="Inter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4498848"/>
            <a:ext cx="640080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 i="0">
                <a:solidFill>
                  <a:srgbClr val="F2F4F8"/>
                </a:solidFill>
                <a:latin typeface="Inter"/>
              </a:rPr>
              <a:t>Confirm venue, mentors and budget</a:t>
            </a:r>
          </a:p>
        </p:txBody>
      </p:sp>
      <p:sp>
        <p:nvSpPr>
          <p:cNvPr id="19" name="Oval 18"/>
          <p:cNvSpPr/>
          <p:nvPr/>
        </p:nvSpPr>
        <p:spPr>
          <a:xfrm>
            <a:off x="4572000" y="5065776"/>
            <a:ext cx="384048" cy="384048"/>
          </a:xfrm>
          <a:prstGeom prst="ellipse">
            <a:avLst/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0D1017"/>
                </a:solidFill>
                <a:latin typeface="Inter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0640" y="5065776"/>
            <a:ext cx="640080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 i="0">
                <a:solidFill>
                  <a:srgbClr val="F2F4F8"/>
                </a:solidFill>
                <a:latin typeface="Inter"/>
              </a:rPr>
              <a:t>Open sign-ups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5669280"/>
            <a:ext cx="69494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 i="0">
                <a:solidFill>
                  <a:srgbClr val="9AA4B5"/>
                </a:solidFill>
                <a:latin typeface="Inter"/>
              </a:rPr>
              <a:t>jQrgen  ·  </a:t>
            </a:r>
            <a:r>
              <a:rPr sz="1500" b="0" i="0">
                <a:solidFill>
                  <a:srgbClr val="FF5CA8"/>
                </a:solidFill>
                <a:latin typeface="Inter"/>
              </a:rPr>
              <a:t>[contact email TBD]</a:t>
            </a:r>
            <a:r>
              <a:rPr sz="1500" b="0" i="0">
                <a:solidFill>
                  <a:srgbClr val="9AA4B5"/>
                </a:solidFill>
                <a:latin typeface="Inter"/>
              </a:rPr>
              <a:t>  ·  build.nexa.org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